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1765" r:id="rId2"/>
    <p:sldId id="269" r:id="rId3"/>
    <p:sldId id="1761" r:id="rId4"/>
    <p:sldId id="1828" r:id="rId5"/>
    <p:sldId id="1827" r:id="rId6"/>
    <p:sldId id="1800" r:id="rId7"/>
    <p:sldId id="1842" r:id="rId8"/>
    <p:sldId id="1826" r:id="rId9"/>
    <p:sldId id="1729" r:id="rId10"/>
    <p:sldId id="1844" r:id="rId11"/>
    <p:sldId id="1831" r:id="rId12"/>
    <p:sldId id="1821" r:id="rId13"/>
    <p:sldId id="1819" r:id="rId14"/>
    <p:sldId id="1832" r:id="rId15"/>
    <p:sldId id="1823" r:id="rId16"/>
    <p:sldId id="1824" r:id="rId17"/>
    <p:sldId id="1825" r:id="rId18"/>
    <p:sldId id="1771" r:id="rId19"/>
    <p:sldId id="1833" r:id="rId20"/>
    <p:sldId id="1836" r:id="rId21"/>
    <p:sldId id="1837" r:id="rId22"/>
    <p:sldId id="1838" r:id="rId23"/>
    <p:sldId id="1839" r:id="rId24"/>
    <p:sldId id="1841" r:id="rId25"/>
    <p:sldId id="1845" r:id="rId26"/>
    <p:sldId id="1846" r:id="rId27"/>
    <p:sldId id="1847" r:id="rId28"/>
    <p:sldId id="1848" r:id="rId29"/>
    <p:sldId id="1849" r:id="rId30"/>
    <p:sldId id="1758" r:id="rId31"/>
    <p:sldId id="1793" r:id="rId32"/>
    <p:sldId id="1843" r:id="rId33"/>
    <p:sldId id="1764"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设计说明" id="{AD47A8F3-D23A-4AD9-AED8-D8A7222EF2C2}">
          <p14:sldIdLst/>
        </p14:section>
        <p14:section name="封面" id="{C684DC81-D2C3-44A6-8941-05B53D2E0557}">
          <p14:sldIdLst>
            <p14:sldId id="1765"/>
          </p14:sldIdLst>
        </p14:section>
        <p14:section name="目录与章节过渡" id="{847108E3-22F3-4CD9-A82A-834291DC17F4}">
          <p14:sldIdLst>
            <p14:sldId id="269"/>
            <p14:sldId id="1761"/>
            <p14:sldId id="1828"/>
            <p14:sldId id="1827"/>
            <p14:sldId id="1800"/>
            <p14:sldId id="1842"/>
            <p14:sldId id="1826"/>
            <p14:sldId id="1729"/>
            <p14:sldId id="1844"/>
            <p14:sldId id="1831"/>
            <p14:sldId id="1821"/>
            <p14:sldId id="1819"/>
            <p14:sldId id="1832"/>
            <p14:sldId id="1823"/>
            <p14:sldId id="1824"/>
            <p14:sldId id="1825"/>
            <p14:sldId id="1771"/>
            <p14:sldId id="1833"/>
            <p14:sldId id="1836"/>
            <p14:sldId id="1837"/>
            <p14:sldId id="1838"/>
            <p14:sldId id="1839"/>
            <p14:sldId id="1841"/>
            <p14:sldId id="1845"/>
            <p14:sldId id="1846"/>
            <p14:sldId id="1847"/>
            <p14:sldId id="1848"/>
            <p14:sldId id="1849"/>
            <p14:sldId id="1758"/>
            <p14:sldId id="1793"/>
            <p14:sldId id="1843"/>
          </p14:sldIdLst>
        </p14:section>
        <p14:section name="内容页" id="{EB11151C-0E14-47B0-8218-1431BF894351}">
          <p14:sldIdLst/>
        </p14:section>
        <p14:section name="封底" id="{843E591D-6EE2-4691-951C-C0C689F22170}">
          <p14:sldIdLst>
            <p14:sldId id="1764"/>
          </p14:sldIdLst>
        </p14:section>
        <p14:section name="配色与字体" id="{3D97B63B-D70E-4F27-8A27-3FF98FBB7258}">
          <p14:sldIdLst/>
        </p14:section>
        <p14:section name="图标" id="{256EF24B-5FA9-4838-AFAB-30B46CBE188B}">
          <p14:sldIdLst/>
        </p14:section>
        <p14:section name="推荐配图" id="{7630F0D5-5EF4-44D1-A6F8-008BC4FB262D}">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8B"/>
    <a:srgbClr val="1E1E1E"/>
    <a:srgbClr val="FFFFFF"/>
    <a:srgbClr val="FCFCFC"/>
    <a:srgbClr val="050408"/>
    <a:srgbClr val="E0CFBD"/>
    <a:srgbClr val="A62038"/>
    <a:srgbClr val="E8E8E8"/>
    <a:srgbClr val="F2F2F2"/>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03" autoAdjust="0"/>
    <p:restoredTop sz="94289" autoAdjust="0"/>
  </p:normalViewPr>
  <p:slideViewPr>
    <p:cSldViewPr snapToGrid="0" showGuides="1">
      <p:cViewPr varScale="1">
        <p:scale>
          <a:sx n="90" d="100"/>
          <a:sy n="90" d="100"/>
        </p:scale>
        <p:origin x="101" y="62"/>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a:t>
            </a:fld>
            <a:endParaRPr lang="zh-CN" altLang="en-US"/>
          </a:p>
        </p:txBody>
      </p:sp>
    </p:spTree>
    <p:extLst>
      <p:ext uri="{BB962C8B-B14F-4D97-AF65-F5344CB8AC3E}">
        <p14:creationId xmlns:p14="http://schemas.microsoft.com/office/powerpoint/2010/main" val="234941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4</a:t>
            </a:fld>
            <a:endParaRPr lang="zh-CN" altLang="en-US"/>
          </a:p>
        </p:txBody>
      </p:sp>
    </p:spTree>
    <p:extLst>
      <p:ext uri="{BB962C8B-B14F-4D97-AF65-F5344CB8AC3E}">
        <p14:creationId xmlns:p14="http://schemas.microsoft.com/office/powerpoint/2010/main" val="1644328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extLst>
      <p:ext uri="{BB962C8B-B14F-4D97-AF65-F5344CB8AC3E}">
        <p14:creationId xmlns:p14="http://schemas.microsoft.com/office/powerpoint/2010/main" val="207327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1973904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extLst>
      <p:ext uri="{BB962C8B-B14F-4D97-AF65-F5344CB8AC3E}">
        <p14:creationId xmlns:p14="http://schemas.microsoft.com/office/powerpoint/2010/main" val="299965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1749489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31</a:t>
            </a:fld>
            <a:endParaRPr lang="zh-CN" altLang="en-US"/>
          </a:p>
        </p:txBody>
      </p:sp>
    </p:spTree>
    <p:extLst>
      <p:ext uri="{BB962C8B-B14F-4D97-AF65-F5344CB8AC3E}">
        <p14:creationId xmlns:p14="http://schemas.microsoft.com/office/powerpoint/2010/main" val="610095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647055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a:extLst>
              <a:ext uri="{FF2B5EF4-FFF2-40B4-BE49-F238E27FC236}">
                <a16:creationId xmlns:a16="http://schemas.microsoft.com/office/drawing/2014/main" id="{6EDAD85A-00BB-47A7-945B-4BAF53F476FD}"/>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92D050"/>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92D050"/>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92D050"/>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92D050"/>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92D050"/>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矩形 12">
            <a:extLst>
              <a:ext uri="{FF2B5EF4-FFF2-40B4-BE49-F238E27FC236}">
                <a16:creationId xmlns:a16="http://schemas.microsoft.com/office/drawing/2014/main" id="{28A72677-C77E-4DF3-961C-0D55EE5FE60F}"/>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平行四边形 12">
            <a:extLst>
              <a:ext uri="{FF2B5EF4-FFF2-40B4-BE49-F238E27FC236}">
                <a16:creationId xmlns:a16="http://schemas.microsoft.com/office/drawing/2014/main" id="{D7406884-F6F7-442D-BB0B-4D2F904BE4DC}"/>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C9238C4-73E9-4488-8236-D27469F385A0}"/>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
        <p:nvSpPr>
          <p:cNvPr id="9" name="文本占位符 16">
            <a:extLst>
              <a:ext uri="{FF2B5EF4-FFF2-40B4-BE49-F238E27FC236}">
                <a16:creationId xmlns:a16="http://schemas.microsoft.com/office/drawing/2014/main" id="{7061D244-FA47-4839-A801-9A944FFF8EAA}"/>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175F8B"/>
              </a:buClr>
              <a:buFont typeface="Arial" panose="020B0604020202020204" pitchFamily="34" charset="0"/>
              <a:buChar char="•"/>
              <a:defRPr lang="zh-CN" altLang="en-US" sz="2400" b="1" kern="1200" spc="300" dirty="0">
                <a:solidFill>
                  <a:schemeClr val="tx1">
                    <a:lumMod val="75000"/>
                    <a:lumOff val="25000"/>
                  </a:schemeClr>
                </a:solidFill>
                <a:latin typeface="+mn-lt"/>
                <a:ea typeface="+mn-ea"/>
                <a:cs typeface="+mn-cs"/>
              </a:defRPr>
            </a:lvl1pPr>
            <a:lvl2pPr marL="685800" indent="-228600">
              <a:lnSpc>
                <a:spcPct val="130000"/>
              </a:lnSpc>
              <a:buClr>
                <a:srgbClr val="175F8B"/>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175F8B"/>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175F8B"/>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175F8B"/>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175F8B"/>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F4FF9E05-41EB-4402-86A6-F253D4C25C9E}"/>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850159" y="-2897899"/>
            <a:ext cx="1181100" cy="132045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00000" contrast="20000"/>
                      </a14:imgEffect>
                    </a14:imgLayer>
                  </a14:imgProps>
                </a:ext>
                <a:ext uri="{28A0092B-C50C-407E-A947-70E740481C1C}">
                  <a14:useLocalDpi xmlns:a14="http://schemas.microsoft.com/office/drawing/2010/main" val="0"/>
                </a:ext>
              </a:extLst>
            </a:blip>
            <a:srcRect l="68781" t="-39299" r="3657"/>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12623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3591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2426BE-E934-474B-AA84-5FDF1A716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5618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B79D9FE-9926-4B65-873C-101156698B56}"/>
              </a:ext>
            </a:extLst>
          </p:cNvPr>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DC9A4FD3-F506-4606-A295-6F8FD7776526}"/>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C138471D-4522-426B-8825-789963116C36}"/>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9" name="图片 8">
            <a:extLst>
              <a:ext uri="{FF2B5EF4-FFF2-40B4-BE49-F238E27FC236}">
                <a16:creationId xmlns:a16="http://schemas.microsoft.com/office/drawing/2014/main" id="{3648C9C3-6044-43DE-BE80-7786E0BE3A8D}"/>
              </a:ext>
            </a:extLst>
          </p:cNvPr>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70" r:id="rId2"/>
    <p:sldLayoutId id="2147483692" r:id="rId3"/>
    <p:sldLayoutId id="2147483693" r:id="rId4"/>
    <p:sldLayoutId id="2147483697" r:id="rId5"/>
    <p:sldLayoutId id="2147483675" r:id="rId6"/>
    <p:sldLayoutId id="2147483680" r:id="rId7"/>
    <p:sldLayoutId id="2147483696" r:id="rId8"/>
    <p:sldLayoutId id="2147483681" r:id="rId9"/>
    <p:sldLayoutId id="2147483651" r:id="rId10"/>
    <p:sldLayoutId id="2147483695" r:id="rId11"/>
    <p:sldLayoutId id="2147483684" r:id="rId12"/>
    <p:sldLayoutId id="2147483652" r:id="rId13"/>
    <p:sldLayoutId id="214748369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B45B937-0D79-418B-B976-45D30CFEE532}"/>
              </a:ext>
            </a:extLst>
          </p:cNvPr>
          <p:cNvSpPr>
            <a:spLocks noGrp="1"/>
          </p:cNvSpPr>
          <p:nvPr>
            <p:ph type="title"/>
          </p:nvPr>
        </p:nvSpPr>
        <p:spPr>
          <a:xfrm>
            <a:off x="1069562" y="1742554"/>
            <a:ext cx="7247962" cy="1789918"/>
          </a:xfrm>
        </p:spPr>
        <p:txBody>
          <a:bodyPr/>
          <a:lstStyle/>
          <a:p>
            <a:r>
              <a:rPr lang="zh-CN" altLang="en-US" spc="600" dirty="0"/>
              <a:t>缓冲区溢出攻击</a:t>
            </a:r>
            <a:br>
              <a:rPr lang="en-US" altLang="zh-CN" spc="600" dirty="0"/>
            </a:br>
            <a:r>
              <a:rPr lang="zh-CN" altLang="en-US" spc="600" dirty="0"/>
              <a:t>原理、演示和防范</a:t>
            </a:r>
            <a:endParaRPr lang="zh-CN" altLang="en-US" dirty="0"/>
          </a:p>
        </p:txBody>
      </p:sp>
      <p:sp>
        <p:nvSpPr>
          <p:cNvPr id="3" name="文本占位符 2">
            <a:extLst>
              <a:ext uri="{FF2B5EF4-FFF2-40B4-BE49-F238E27FC236}">
                <a16:creationId xmlns:a16="http://schemas.microsoft.com/office/drawing/2014/main" id="{D26B7CEF-AFB7-0690-3CC6-4B56474BE3E7}"/>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352330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Shellcode </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
        <p:nvSpPr>
          <p:cNvPr id="6" name="文本框 5">
            <a:extLst>
              <a:ext uri="{FF2B5EF4-FFF2-40B4-BE49-F238E27FC236}">
                <a16:creationId xmlns:a16="http://schemas.microsoft.com/office/drawing/2014/main" id="{C2F6F85F-0F76-DF35-4B8D-7348D06855BC}"/>
              </a:ext>
            </a:extLst>
          </p:cNvPr>
          <p:cNvSpPr txBox="1"/>
          <p:nvPr/>
        </p:nvSpPr>
        <p:spPr>
          <a:xfrm>
            <a:off x="1056365" y="1730073"/>
            <a:ext cx="9383035" cy="2430922"/>
          </a:xfrm>
          <a:prstGeom prst="rect">
            <a:avLst/>
          </a:prstGeom>
          <a:noFill/>
        </p:spPr>
        <p:txBody>
          <a:bodyPr wrap="square" rtlCol="0">
            <a:spAutoFit/>
          </a:bodyPr>
          <a:lstStyle/>
          <a:p>
            <a:pPr algn="just">
              <a:lnSpc>
                <a:spcPct val="120000"/>
              </a:lnSpc>
              <a:spcBef>
                <a:spcPts val="600"/>
              </a:spcBef>
            </a:pPr>
            <a:r>
              <a:rPr lang="en-US" altLang="zh-CN" sz="2400" b="0" i="0" dirty="0">
                <a:solidFill>
                  <a:srgbClr val="374151"/>
                </a:solidFill>
                <a:effectLst/>
                <a:latin typeface="Söhne"/>
              </a:rPr>
              <a:t>	</a:t>
            </a:r>
            <a:r>
              <a:rPr lang="zh-CN" altLang="en-US" sz="2400" b="0" i="0" dirty="0">
                <a:solidFill>
                  <a:srgbClr val="374151"/>
                </a:solidFill>
                <a:effectLst/>
                <a:latin typeface="Söhne"/>
              </a:rPr>
              <a:t>通过向目标程序输入超出预期范围的数据来覆盖程序的堆栈或堆内存，从而直接导致程序执行错误的操作</a:t>
            </a:r>
            <a:r>
              <a:rPr lang="zh-CN" altLang="en-US" sz="2400" dirty="0">
                <a:solidFill>
                  <a:srgbClr val="374151"/>
                </a:solidFill>
                <a:latin typeface="Söhne"/>
              </a:rPr>
              <a:t>。</a:t>
            </a:r>
            <a:endParaRPr lang="en-US" altLang="zh-CN" sz="2400" dirty="0">
              <a:solidFill>
                <a:srgbClr val="374151"/>
              </a:solidFill>
              <a:latin typeface="Söhne"/>
            </a:endParaRPr>
          </a:p>
          <a:p>
            <a:pPr algn="just">
              <a:lnSpc>
                <a:spcPct val="120000"/>
              </a:lnSpc>
              <a:spcBef>
                <a:spcPts val="600"/>
              </a:spcBef>
            </a:pPr>
            <a:endParaRPr lang="en-US" altLang="zh-CN" sz="2400" b="1" dirty="0">
              <a:solidFill>
                <a:srgbClr val="374151"/>
              </a:solidFill>
              <a:latin typeface="Söhne"/>
            </a:endParaRPr>
          </a:p>
          <a:p>
            <a:pPr algn="just">
              <a:lnSpc>
                <a:spcPct val="120000"/>
              </a:lnSpc>
              <a:spcBef>
                <a:spcPts val="600"/>
              </a:spcBef>
            </a:pPr>
            <a:r>
              <a:rPr lang="en-US" altLang="zh-CN" sz="2400" dirty="0">
                <a:solidFill>
                  <a:srgbClr val="121212"/>
                </a:solidFill>
                <a:latin typeface="-apple-system"/>
              </a:rPr>
              <a:t>	</a:t>
            </a:r>
            <a:r>
              <a:rPr lang="zh-CN" altLang="en-US" sz="2400" dirty="0">
                <a:solidFill>
                  <a:srgbClr val="121212"/>
                </a:solidFill>
                <a:latin typeface="-apple-system"/>
              </a:rPr>
              <a:t>包括</a:t>
            </a:r>
            <a:r>
              <a:rPr lang="zh-CN" altLang="en-US" sz="2400" b="0" i="0" dirty="0">
                <a:solidFill>
                  <a:srgbClr val="374151"/>
                </a:solidFill>
                <a:effectLst/>
                <a:latin typeface="Söhne"/>
              </a:rPr>
              <a:t>执行系统命令、获取敏感信息、下载其他恶意软件、创建后门等</a:t>
            </a:r>
            <a:r>
              <a:rPr lang="zh-CN" altLang="en-US" sz="2400" i="0" dirty="0">
                <a:solidFill>
                  <a:srgbClr val="374151"/>
                </a:solidFill>
                <a:effectLst/>
                <a:latin typeface="Söhne"/>
              </a:rPr>
              <a:t>。</a:t>
            </a:r>
            <a:endParaRPr lang="en-US" altLang="zh-CN" sz="2400" b="1" dirty="0">
              <a:solidFill>
                <a:srgbClr val="121212"/>
              </a:solidFill>
              <a:latin typeface="-apple-system"/>
            </a:endParaRPr>
          </a:p>
        </p:txBody>
      </p:sp>
    </p:spTree>
    <p:extLst>
      <p:ext uri="{BB962C8B-B14F-4D97-AF65-F5344CB8AC3E}">
        <p14:creationId xmlns:p14="http://schemas.microsoft.com/office/powerpoint/2010/main" val="115422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shellcode</a:t>
            </a:r>
            <a:r>
              <a:rPr lang="zh-CN" altLang="en-US" dirty="0"/>
              <a:t>实验</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pic>
        <p:nvPicPr>
          <p:cNvPr id="6" name="图片 5">
            <a:extLst>
              <a:ext uri="{FF2B5EF4-FFF2-40B4-BE49-F238E27FC236}">
                <a16:creationId xmlns:a16="http://schemas.microsoft.com/office/drawing/2014/main" id="{2B815163-4527-6431-12C5-7CA1271B9B4B}"/>
              </a:ext>
            </a:extLst>
          </p:cNvPr>
          <p:cNvPicPr>
            <a:picLocks noChangeAspect="1"/>
          </p:cNvPicPr>
          <p:nvPr/>
        </p:nvPicPr>
        <p:blipFill>
          <a:blip r:embed="rId2"/>
          <a:stretch>
            <a:fillRect/>
          </a:stretch>
        </p:blipFill>
        <p:spPr>
          <a:xfrm>
            <a:off x="1597572" y="2677011"/>
            <a:ext cx="6494263" cy="3907940"/>
          </a:xfrm>
          <a:prstGeom prst="rect">
            <a:avLst/>
          </a:prstGeom>
        </p:spPr>
      </p:pic>
    </p:spTree>
    <p:extLst>
      <p:ext uri="{BB962C8B-B14F-4D97-AF65-F5344CB8AC3E}">
        <p14:creationId xmlns:p14="http://schemas.microsoft.com/office/powerpoint/2010/main" val="326131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86205" y="1034130"/>
            <a:ext cx="10468729" cy="775349"/>
          </a:xfrm>
        </p:spPr>
        <p:txBody>
          <a:bodyPr/>
          <a:lstStyle/>
          <a:p>
            <a:r>
              <a:rPr lang="zh-CN" altLang="en-US" spc="300" dirty="0"/>
              <a:t>获取</a:t>
            </a:r>
            <a:r>
              <a:rPr lang="en-US" altLang="zh-CN" spc="300" dirty="0"/>
              <a:t>shellcode</a:t>
            </a:r>
            <a:r>
              <a:rPr lang="zh-CN" altLang="en-US" spc="300" dirty="0"/>
              <a:t>地址</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12</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D203C894-F194-A327-9C21-AD45269CB489}"/>
              </a:ext>
            </a:extLst>
          </p:cNvPr>
          <p:cNvSpPr>
            <a:spLocks noGrp="1"/>
          </p:cNvSpPr>
          <p:nvPr>
            <p:ph type="body" sz="quarter" idx="11"/>
          </p:nvPr>
        </p:nvSpPr>
        <p:spPr/>
        <p:txBody>
          <a:bodyPr/>
          <a:lstStyle/>
          <a:p>
            <a:endParaRPr lang="zh-CN" altLang="en-US"/>
          </a:p>
        </p:txBody>
      </p:sp>
      <p:pic>
        <p:nvPicPr>
          <p:cNvPr id="11" name="图片 10">
            <a:extLst>
              <a:ext uri="{FF2B5EF4-FFF2-40B4-BE49-F238E27FC236}">
                <a16:creationId xmlns:a16="http://schemas.microsoft.com/office/drawing/2014/main" id="{48657AC2-2585-91F0-FD96-90948CD52CCE}"/>
              </a:ext>
            </a:extLst>
          </p:cNvPr>
          <p:cNvPicPr>
            <a:picLocks noChangeAspect="1"/>
          </p:cNvPicPr>
          <p:nvPr/>
        </p:nvPicPr>
        <p:blipFill>
          <a:blip r:embed="rId2"/>
          <a:stretch>
            <a:fillRect/>
          </a:stretch>
        </p:blipFill>
        <p:spPr>
          <a:xfrm>
            <a:off x="1183000" y="1757366"/>
            <a:ext cx="7998245" cy="4927386"/>
          </a:xfrm>
          <a:prstGeom prst="rect">
            <a:avLst/>
          </a:prstGeom>
        </p:spPr>
      </p:pic>
      <p:sp>
        <p:nvSpPr>
          <p:cNvPr id="4" name="矩形 3">
            <a:extLst>
              <a:ext uri="{FF2B5EF4-FFF2-40B4-BE49-F238E27FC236}">
                <a16:creationId xmlns:a16="http://schemas.microsoft.com/office/drawing/2014/main" id="{CBBD4E5B-242F-9104-A6B1-82958A3AD71D}"/>
              </a:ext>
            </a:extLst>
          </p:cNvPr>
          <p:cNvSpPr/>
          <p:nvPr/>
        </p:nvSpPr>
        <p:spPr>
          <a:xfrm>
            <a:off x="1183000" y="6322061"/>
            <a:ext cx="1438280" cy="1828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0067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D203C894-F194-A327-9C21-AD45269CB489}"/>
              </a:ext>
            </a:extLst>
          </p:cNvPr>
          <p:cNvSpPr>
            <a:spLocks noGrp="1"/>
          </p:cNvSpPr>
          <p:nvPr>
            <p:ph type="body" sz="quarter" idx="11"/>
          </p:nvPr>
        </p:nvSpPr>
        <p:spPr/>
        <p:txBody>
          <a:bodyPr/>
          <a:lstStyle/>
          <a:p>
            <a:endParaRPr lang="zh-CN" altLang="en-US" dirty="0"/>
          </a:p>
        </p:txBody>
      </p:sp>
      <p:pic>
        <p:nvPicPr>
          <p:cNvPr id="10" name="图片 9">
            <a:extLst>
              <a:ext uri="{FF2B5EF4-FFF2-40B4-BE49-F238E27FC236}">
                <a16:creationId xmlns:a16="http://schemas.microsoft.com/office/drawing/2014/main" id="{72F166B5-FD46-F925-A93E-17BD45F8ECA6}"/>
              </a:ext>
            </a:extLst>
          </p:cNvPr>
          <p:cNvPicPr>
            <a:picLocks noChangeAspect="1"/>
          </p:cNvPicPr>
          <p:nvPr/>
        </p:nvPicPr>
        <p:blipFill>
          <a:blip r:embed="rId3"/>
          <a:stretch>
            <a:fillRect/>
          </a:stretch>
        </p:blipFill>
        <p:spPr>
          <a:xfrm>
            <a:off x="1628052" y="2894065"/>
            <a:ext cx="7878688" cy="1891825"/>
          </a:xfrm>
          <a:prstGeom prst="rect">
            <a:avLst/>
          </a:prstGeom>
        </p:spPr>
      </p:pic>
      <p:sp>
        <p:nvSpPr>
          <p:cNvPr id="11" name="标题 2">
            <a:extLst>
              <a:ext uri="{FF2B5EF4-FFF2-40B4-BE49-F238E27FC236}">
                <a16:creationId xmlns:a16="http://schemas.microsoft.com/office/drawing/2014/main" id="{2AA15426-4B7E-A4D0-A69B-4FD2B1B7509F}"/>
              </a:ext>
            </a:extLst>
          </p:cNvPr>
          <p:cNvSpPr txBox="1">
            <a:spLocks/>
          </p:cNvSpPr>
          <p:nvPr/>
        </p:nvSpPr>
        <p:spPr>
          <a:xfrm>
            <a:off x="1530697" y="1455764"/>
            <a:ext cx="10468729" cy="775349"/>
          </a:xfrm>
          <a:prstGeom prst="rect">
            <a:avLst/>
          </a:prstGeom>
          <a:noFill/>
          <a:effectLst/>
        </p:spPr>
        <p:txBody>
          <a:bodyPr anchor="ctr"/>
          <a:lstStyle>
            <a:lvl1pPr algn="l" defTabSz="914400" rtl="0" eaLnBrk="1" latinLnBrk="0" hangingPunct="1">
              <a:lnSpc>
                <a:spcPct val="90000"/>
              </a:lnSpc>
              <a:spcBef>
                <a:spcPct val="0"/>
              </a:spcBef>
              <a:buNone/>
              <a:defRPr sz="4400" b="1" kern="1200" spc="300">
                <a:solidFill>
                  <a:srgbClr val="175F8B"/>
                </a:solidFill>
                <a:latin typeface="+mj-lt"/>
                <a:ea typeface="+mj-ea"/>
                <a:cs typeface="+mj-cs"/>
              </a:defRPr>
            </a:lvl1pPr>
          </a:lstStyle>
          <a:p>
            <a:r>
              <a:rPr lang="zh-CN" altLang="en-US" dirty="0"/>
              <a:t>构造</a:t>
            </a:r>
            <a:r>
              <a:rPr lang="en-US" altLang="zh-CN" dirty="0" err="1"/>
              <a:t>badfile</a:t>
            </a:r>
            <a:endParaRPr lang="zh-CN" altLang="en-US" dirty="0"/>
          </a:p>
        </p:txBody>
      </p:sp>
    </p:spTree>
    <p:extLst>
      <p:ext uri="{BB962C8B-B14F-4D97-AF65-F5344CB8AC3E}">
        <p14:creationId xmlns:p14="http://schemas.microsoft.com/office/powerpoint/2010/main" val="47553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构造</a:t>
            </a:r>
            <a:r>
              <a:rPr lang="en-US" altLang="zh-CN" dirty="0" err="1"/>
              <a:t>badfile</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D203C894-F194-A327-9C21-AD45269CB489}"/>
              </a:ext>
            </a:extLst>
          </p:cNvPr>
          <p:cNvSpPr>
            <a:spLocks noGrp="1"/>
          </p:cNvSpPr>
          <p:nvPr>
            <p:ph type="body" sz="quarter" idx="11"/>
          </p:nvPr>
        </p:nvSpPr>
        <p:spPr/>
        <p:txBody>
          <a:bodyPr/>
          <a:lstStyle/>
          <a:p>
            <a:endParaRPr lang="zh-CN" altLang="en-US" dirty="0"/>
          </a:p>
        </p:txBody>
      </p:sp>
      <p:sp>
        <p:nvSpPr>
          <p:cNvPr id="4" name="矩形 3">
            <a:extLst>
              <a:ext uri="{FF2B5EF4-FFF2-40B4-BE49-F238E27FC236}">
                <a16:creationId xmlns:a16="http://schemas.microsoft.com/office/drawing/2014/main" id="{CBBD4E5B-242F-9104-A6B1-82958A3AD71D}"/>
              </a:ext>
            </a:extLst>
          </p:cNvPr>
          <p:cNvSpPr/>
          <p:nvPr/>
        </p:nvSpPr>
        <p:spPr>
          <a:xfrm>
            <a:off x="1183000" y="6085840"/>
            <a:ext cx="1438280" cy="18288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75852A2-ECA9-C04E-DB2D-65145EDAE205}"/>
              </a:ext>
            </a:extLst>
          </p:cNvPr>
          <p:cNvPicPr>
            <a:picLocks noChangeAspect="1"/>
          </p:cNvPicPr>
          <p:nvPr/>
        </p:nvPicPr>
        <p:blipFill>
          <a:blip r:embed="rId2"/>
          <a:stretch>
            <a:fillRect/>
          </a:stretch>
        </p:blipFill>
        <p:spPr>
          <a:xfrm>
            <a:off x="1183000" y="2359057"/>
            <a:ext cx="7233107" cy="4498943"/>
          </a:xfrm>
          <a:prstGeom prst="rect">
            <a:avLst/>
          </a:prstGeom>
        </p:spPr>
      </p:pic>
    </p:spTree>
    <p:extLst>
      <p:ext uri="{BB962C8B-B14F-4D97-AF65-F5344CB8AC3E}">
        <p14:creationId xmlns:p14="http://schemas.microsoft.com/office/powerpoint/2010/main" val="198780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构造</a:t>
            </a:r>
            <a:r>
              <a:rPr lang="en-US" altLang="zh-CN" dirty="0" err="1"/>
              <a:t>badfile</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D203C894-F194-A327-9C21-AD45269CB489}"/>
              </a:ext>
            </a:extLst>
          </p:cNvPr>
          <p:cNvSpPr>
            <a:spLocks noGrp="1"/>
          </p:cNvSpPr>
          <p:nvPr>
            <p:ph type="body" sz="quarter" idx="11"/>
          </p:nvPr>
        </p:nvSpPr>
        <p:spPr/>
        <p:txBody>
          <a:bodyPr/>
          <a:lstStyle/>
          <a:p>
            <a:endParaRPr lang="zh-CN" altLang="en-US" dirty="0"/>
          </a:p>
        </p:txBody>
      </p:sp>
      <p:pic>
        <p:nvPicPr>
          <p:cNvPr id="12" name="图片 11">
            <a:extLst>
              <a:ext uri="{FF2B5EF4-FFF2-40B4-BE49-F238E27FC236}">
                <a16:creationId xmlns:a16="http://schemas.microsoft.com/office/drawing/2014/main" id="{04126521-BC95-89A1-41F3-9F8E6227E260}"/>
              </a:ext>
            </a:extLst>
          </p:cNvPr>
          <p:cNvPicPr>
            <a:picLocks noChangeAspect="1"/>
          </p:cNvPicPr>
          <p:nvPr/>
        </p:nvPicPr>
        <p:blipFill>
          <a:blip r:embed="rId2"/>
          <a:stretch>
            <a:fillRect/>
          </a:stretch>
        </p:blipFill>
        <p:spPr>
          <a:xfrm>
            <a:off x="5596689" y="529861"/>
            <a:ext cx="6000496" cy="3827278"/>
          </a:xfrm>
          <a:prstGeom prst="rect">
            <a:avLst/>
          </a:prstGeom>
        </p:spPr>
      </p:pic>
      <p:pic>
        <p:nvPicPr>
          <p:cNvPr id="4" name="图片 3">
            <a:extLst>
              <a:ext uri="{FF2B5EF4-FFF2-40B4-BE49-F238E27FC236}">
                <a16:creationId xmlns:a16="http://schemas.microsoft.com/office/drawing/2014/main" id="{433ADDA4-F2D3-F379-15B4-E1D478AD5F07}"/>
              </a:ext>
            </a:extLst>
          </p:cNvPr>
          <p:cNvPicPr>
            <a:picLocks noChangeAspect="1"/>
          </p:cNvPicPr>
          <p:nvPr/>
        </p:nvPicPr>
        <p:blipFill>
          <a:blip r:embed="rId3"/>
          <a:stretch>
            <a:fillRect/>
          </a:stretch>
        </p:blipFill>
        <p:spPr>
          <a:xfrm>
            <a:off x="2112378" y="4867293"/>
            <a:ext cx="8457298" cy="1310698"/>
          </a:xfrm>
          <a:prstGeom prst="rect">
            <a:avLst/>
          </a:prstGeom>
        </p:spPr>
      </p:pic>
      <p:sp>
        <p:nvSpPr>
          <p:cNvPr id="5" name="矩形 4">
            <a:extLst>
              <a:ext uri="{FF2B5EF4-FFF2-40B4-BE49-F238E27FC236}">
                <a16:creationId xmlns:a16="http://schemas.microsoft.com/office/drawing/2014/main" id="{981BC6F4-9860-AB98-C963-C3A3D8C2EA45}"/>
              </a:ext>
            </a:extLst>
          </p:cNvPr>
          <p:cNvSpPr/>
          <p:nvPr/>
        </p:nvSpPr>
        <p:spPr>
          <a:xfrm>
            <a:off x="2112378" y="5671595"/>
            <a:ext cx="1846164" cy="506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7520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开启安全编译选项对比</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D203C894-F194-A327-9C21-AD45269CB489}"/>
              </a:ext>
            </a:extLst>
          </p:cNvPr>
          <p:cNvSpPr>
            <a:spLocks noGrp="1"/>
          </p:cNvSpPr>
          <p:nvPr>
            <p:ph type="body" sz="quarter" idx="11"/>
          </p:nvPr>
        </p:nvSpPr>
        <p:spPr/>
        <p:txBody>
          <a:bodyPr/>
          <a:lstStyle/>
          <a:p>
            <a:endParaRPr lang="zh-CN" altLang="en-US" dirty="0"/>
          </a:p>
        </p:txBody>
      </p:sp>
      <p:pic>
        <p:nvPicPr>
          <p:cNvPr id="13" name="图片 12">
            <a:extLst>
              <a:ext uri="{FF2B5EF4-FFF2-40B4-BE49-F238E27FC236}">
                <a16:creationId xmlns:a16="http://schemas.microsoft.com/office/drawing/2014/main" id="{F9522F85-0389-5886-52D9-2ACAA077BEF5}"/>
              </a:ext>
            </a:extLst>
          </p:cNvPr>
          <p:cNvPicPr>
            <a:picLocks noChangeAspect="1"/>
          </p:cNvPicPr>
          <p:nvPr/>
        </p:nvPicPr>
        <p:blipFill rotWithShape="1">
          <a:blip r:embed="rId2"/>
          <a:srcRect t="47599"/>
          <a:stretch/>
        </p:blipFill>
        <p:spPr>
          <a:xfrm>
            <a:off x="1375505" y="2428719"/>
            <a:ext cx="7784537" cy="886877"/>
          </a:xfrm>
          <a:prstGeom prst="rect">
            <a:avLst/>
          </a:prstGeom>
        </p:spPr>
      </p:pic>
      <p:pic>
        <p:nvPicPr>
          <p:cNvPr id="9" name="图片 8">
            <a:extLst>
              <a:ext uri="{FF2B5EF4-FFF2-40B4-BE49-F238E27FC236}">
                <a16:creationId xmlns:a16="http://schemas.microsoft.com/office/drawing/2014/main" id="{AE23BF4D-346F-1F59-83C9-DB380DB13509}"/>
              </a:ext>
            </a:extLst>
          </p:cNvPr>
          <p:cNvPicPr>
            <a:picLocks noChangeAspect="1"/>
          </p:cNvPicPr>
          <p:nvPr/>
        </p:nvPicPr>
        <p:blipFill>
          <a:blip r:embed="rId3"/>
          <a:stretch>
            <a:fillRect/>
          </a:stretch>
        </p:blipFill>
        <p:spPr>
          <a:xfrm>
            <a:off x="1375505" y="5084092"/>
            <a:ext cx="7320147" cy="1488257"/>
          </a:xfrm>
          <a:prstGeom prst="rect">
            <a:avLst/>
          </a:prstGeom>
        </p:spPr>
      </p:pic>
      <p:pic>
        <p:nvPicPr>
          <p:cNvPr id="11" name="图片 10">
            <a:extLst>
              <a:ext uri="{FF2B5EF4-FFF2-40B4-BE49-F238E27FC236}">
                <a16:creationId xmlns:a16="http://schemas.microsoft.com/office/drawing/2014/main" id="{759F3571-C30A-0227-1A05-9CA5F3984C8C}"/>
              </a:ext>
            </a:extLst>
          </p:cNvPr>
          <p:cNvPicPr>
            <a:picLocks noChangeAspect="1"/>
          </p:cNvPicPr>
          <p:nvPr/>
        </p:nvPicPr>
        <p:blipFill>
          <a:blip r:embed="rId4"/>
          <a:stretch>
            <a:fillRect/>
          </a:stretch>
        </p:blipFill>
        <p:spPr>
          <a:xfrm>
            <a:off x="1375505" y="3513806"/>
            <a:ext cx="7896832" cy="1342369"/>
          </a:xfrm>
          <a:prstGeom prst="rect">
            <a:avLst/>
          </a:prstGeom>
        </p:spPr>
      </p:pic>
    </p:spTree>
    <p:extLst>
      <p:ext uri="{BB962C8B-B14F-4D97-AF65-F5344CB8AC3E}">
        <p14:creationId xmlns:p14="http://schemas.microsoft.com/office/powerpoint/2010/main" val="59641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PS. Shellcode</a:t>
            </a:r>
            <a:r>
              <a:rPr lang="zh-CN" altLang="en-US" spc="300" dirty="0"/>
              <a:t>代码</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pic>
        <p:nvPicPr>
          <p:cNvPr id="5" name="图片 4">
            <a:extLst>
              <a:ext uri="{FF2B5EF4-FFF2-40B4-BE49-F238E27FC236}">
                <a16:creationId xmlns:a16="http://schemas.microsoft.com/office/drawing/2014/main" id="{CA7C7769-3396-B98E-9D16-41737E372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000" y="2419246"/>
            <a:ext cx="5156312" cy="2855046"/>
          </a:xfrm>
          <a:prstGeom prst="rect">
            <a:avLst/>
          </a:prstGeom>
        </p:spPr>
      </p:pic>
      <p:pic>
        <p:nvPicPr>
          <p:cNvPr id="16" name="图片 15">
            <a:extLst>
              <a:ext uri="{FF2B5EF4-FFF2-40B4-BE49-F238E27FC236}">
                <a16:creationId xmlns:a16="http://schemas.microsoft.com/office/drawing/2014/main" id="{262A9291-5252-6F8D-B74A-5E53BCA9505C}"/>
              </a:ext>
            </a:extLst>
          </p:cNvPr>
          <p:cNvPicPr>
            <a:picLocks noChangeAspect="1"/>
          </p:cNvPicPr>
          <p:nvPr/>
        </p:nvPicPr>
        <p:blipFill>
          <a:blip r:embed="rId3"/>
          <a:stretch>
            <a:fillRect/>
          </a:stretch>
        </p:blipFill>
        <p:spPr>
          <a:xfrm>
            <a:off x="1106272" y="5574732"/>
            <a:ext cx="7571874" cy="1070196"/>
          </a:xfrm>
          <a:prstGeom prst="rect">
            <a:avLst/>
          </a:prstGeom>
        </p:spPr>
      </p:pic>
    </p:spTree>
    <p:extLst>
      <p:ext uri="{BB962C8B-B14F-4D97-AF65-F5344CB8AC3E}">
        <p14:creationId xmlns:p14="http://schemas.microsoft.com/office/powerpoint/2010/main" val="60852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C</a:t>
            </a:r>
            <a:r>
              <a:rPr lang="zh-CN" altLang="en-US" dirty="0"/>
              <a:t>语言代码获取</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pic>
        <p:nvPicPr>
          <p:cNvPr id="5" name="图片 4">
            <a:extLst>
              <a:ext uri="{FF2B5EF4-FFF2-40B4-BE49-F238E27FC236}">
                <a16:creationId xmlns:a16="http://schemas.microsoft.com/office/drawing/2014/main" id="{CE62CAF6-8210-D7C4-5F62-9F7527EE80A5}"/>
              </a:ext>
            </a:extLst>
          </p:cNvPr>
          <p:cNvPicPr>
            <a:picLocks noChangeAspect="1"/>
          </p:cNvPicPr>
          <p:nvPr/>
        </p:nvPicPr>
        <p:blipFill>
          <a:blip r:embed="rId2"/>
          <a:stretch>
            <a:fillRect/>
          </a:stretch>
        </p:blipFill>
        <p:spPr>
          <a:xfrm>
            <a:off x="749837" y="1273199"/>
            <a:ext cx="8137490" cy="5203726"/>
          </a:xfrm>
          <a:prstGeom prst="rect">
            <a:avLst/>
          </a:prstGeom>
        </p:spPr>
      </p:pic>
      <p:sp>
        <p:nvSpPr>
          <p:cNvPr id="3" name="矩形 2">
            <a:extLst>
              <a:ext uri="{FF2B5EF4-FFF2-40B4-BE49-F238E27FC236}">
                <a16:creationId xmlns:a16="http://schemas.microsoft.com/office/drawing/2014/main" id="{A352EFAB-4656-8A83-BD34-A697A2F34FFE}"/>
              </a:ext>
            </a:extLst>
          </p:cNvPr>
          <p:cNvSpPr/>
          <p:nvPr/>
        </p:nvSpPr>
        <p:spPr>
          <a:xfrm>
            <a:off x="2697480" y="3429000"/>
            <a:ext cx="2941320" cy="3047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018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Return-to-</a:t>
            </a:r>
            <a:r>
              <a:rPr lang="en-US" altLang="zh-CN" dirty="0" err="1"/>
              <a:t>libc</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sp>
        <p:nvSpPr>
          <p:cNvPr id="6" name="文本框 5">
            <a:extLst>
              <a:ext uri="{FF2B5EF4-FFF2-40B4-BE49-F238E27FC236}">
                <a16:creationId xmlns:a16="http://schemas.microsoft.com/office/drawing/2014/main" id="{C2F6F85F-0F76-DF35-4B8D-7348D06855BC}"/>
              </a:ext>
            </a:extLst>
          </p:cNvPr>
          <p:cNvSpPr txBox="1"/>
          <p:nvPr/>
        </p:nvSpPr>
        <p:spPr>
          <a:xfrm>
            <a:off x="1056365" y="1410326"/>
            <a:ext cx="9610626" cy="5476564"/>
          </a:xfrm>
          <a:prstGeom prst="rect">
            <a:avLst/>
          </a:prstGeom>
          <a:noFill/>
        </p:spPr>
        <p:txBody>
          <a:bodyPr wrap="square" rtlCol="0">
            <a:spAutoFit/>
          </a:bodyPr>
          <a:lstStyle/>
          <a:p>
            <a:pPr algn="just">
              <a:lnSpc>
                <a:spcPct val="120000"/>
              </a:lnSpc>
              <a:spcBef>
                <a:spcPts val="600"/>
              </a:spcBef>
            </a:pPr>
            <a:r>
              <a:rPr lang="zh-CN" altLang="en-US" sz="2400" b="0" i="0" dirty="0">
                <a:solidFill>
                  <a:srgbClr val="121212"/>
                </a:solidFill>
                <a:effectLst/>
                <a:latin typeface="-apple-system"/>
              </a:rPr>
              <a:t>将漏洞函数返回到内存空间已有的动态库函数中</a:t>
            </a:r>
            <a:endParaRPr lang="en-US" altLang="zh-CN" sz="2400" b="0" i="0" dirty="0">
              <a:solidFill>
                <a:srgbClr val="121212"/>
              </a:solidFill>
              <a:effectLst/>
              <a:latin typeface="-apple-system"/>
            </a:endParaRPr>
          </a:p>
          <a:p>
            <a:pPr algn="just">
              <a:lnSpc>
                <a:spcPct val="120000"/>
              </a:lnSpc>
              <a:spcBef>
                <a:spcPts val="600"/>
              </a:spcBef>
            </a:pPr>
            <a:endParaRPr lang="en-US" altLang="zh-CN" sz="2400" b="0" i="0" dirty="0">
              <a:solidFill>
                <a:srgbClr val="121212"/>
              </a:solidFill>
              <a:effectLst/>
              <a:latin typeface="-apple-system"/>
            </a:endParaRPr>
          </a:p>
          <a:p>
            <a:pPr algn="just">
              <a:lnSpc>
                <a:spcPct val="120000"/>
              </a:lnSpc>
              <a:spcBef>
                <a:spcPts val="600"/>
              </a:spcBef>
            </a:pPr>
            <a:r>
              <a:rPr lang="zh-CN" altLang="en-US" sz="2400" b="0" i="0" dirty="0">
                <a:solidFill>
                  <a:srgbClr val="121212"/>
                </a:solidFill>
                <a:effectLst/>
                <a:latin typeface="-apple-system"/>
              </a:rPr>
              <a:t>攻击者能够通过缓冲区溢出改写返回地址为一个库函数的地址，并且此库函数执行时的参数也重新写入到栈中</a:t>
            </a:r>
            <a:endParaRPr lang="en-US" altLang="zh-CN" sz="2400" b="0" i="0" dirty="0">
              <a:solidFill>
                <a:srgbClr val="121212"/>
              </a:solidFill>
              <a:effectLst/>
              <a:latin typeface="-apple-system"/>
            </a:endParaRPr>
          </a:p>
          <a:p>
            <a:pPr algn="just">
              <a:lnSpc>
                <a:spcPct val="120000"/>
              </a:lnSpc>
              <a:spcBef>
                <a:spcPts val="600"/>
              </a:spcBef>
            </a:pPr>
            <a:r>
              <a:rPr lang="zh-CN" altLang="en-US" sz="2400" b="0" i="0" dirty="0">
                <a:solidFill>
                  <a:srgbClr val="121212"/>
                </a:solidFill>
                <a:effectLst/>
                <a:latin typeface="-apple-system"/>
              </a:rPr>
              <a:t>函数调用时获取到的是攻击者预设的参数值，而且结束后返回到</a:t>
            </a:r>
            <a:r>
              <a:rPr lang="zh-CN" altLang="en-US" sz="2400" b="1" i="0" dirty="0">
                <a:solidFill>
                  <a:srgbClr val="121212"/>
                </a:solidFill>
                <a:effectLst/>
                <a:latin typeface="-apple-system"/>
              </a:rPr>
              <a:t>库函数</a:t>
            </a:r>
            <a:r>
              <a:rPr lang="zh-CN" altLang="en-US" sz="2400" b="0" i="0" dirty="0">
                <a:solidFill>
                  <a:srgbClr val="121212"/>
                </a:solidFill>
                <a:effectLst/>
                <a:latin typeface="-apple-system"/>
              </a:rPr>
              <a:t>而不是</a:t>
            </a:r>
            <a:r>
              <a:rPr lang="en-US" altLang="zh-CN" sz="2400" b="0" i="0" dirty="0">
                <a:solidFill>
                  <a:srgbClr val="121212"/>
                </a:solidFill>
                <a:effectLst/>
                <a:latin typeface="-apple-system"/>
              </a:rPr>
              <a:t>main()</a:t>
            </a:r>
            <a:r>
              <a:rPr lang="zh-CN" altLang="en-US" sz="2400" b="0" i="0" dirty="0">
                <a:solidFill>
                  <a:srgbClr val="121212"/>
                </a:solidFill>
                <a:effectLst/>
                <a:latin typeface="-apple-system"/>
              </a:rPr>
              <a:t>。这样库函数就可以帮助攻击者执行恶意行为，更复杂的攻击可以通过</a:t>
            </a:r>
            <a:r>
              <a:rPr lang="zh-CN" altLang="en-US" sz="2400" b="1" i="0" dirty="0">
                <a:solidFill>
                  <a:srgbClr val="121212"/>
                </a:solidFill>
                <a:effectLst/>
                <a:latin typeface="-apple-system"/>
              </a:rPr>
              <a:t>调用链</a:t>
            </a:r>
            <a:r>
              <a:rPr lang="zh-CN" altLang="en-US" sz="2400" b="0" i="0" dirty="0">
                <a:solidFill>
                  <a:srgbClr val="121212"/>
                </a:solidFill>
                <a:effectLst/>
                <a:latin typeface="-apple-system"/>
              </a:rPr>
              <a:t>来完成。</a:t>
            </a:r>
            <a:endParaRPr lang="en-US" altLang="zh-CN" sz="2400" b="0" i="0" dirty="0">
              <a:solidFill>
                <a:srgbClr val="121212"/>
              </a:solidFill>
              <a:effectLst/>
              <a:latin typeface="-apple-system"/>
            </a:endParaRPr>
          </a:p>
          <a:p>
            <a:pPr algn="just">
              <a:lnSpc>
                <a:spcPct val="120000"/>
              </a:lnSpc>
              <a:spcBef>
                <a:spcPts val="600"/>
              </a:spcBef>
            </a:pPr>
            <a:endParaRPr lang="en-US" altLang="zh-CN" sz="2400" dirty="0">
              <a:solidFill>
                <a:srgbClr val="121212"/>
              </a:solidFill>
              <a:latin typeface="-apple-system"/>
            </a:endParaRPr>
          </a:p>
          <a:p>
            <a:pPr algn="just">
              <a:lnSpc>
                <a:spcPct val="120000"/>
              </a:lnSpc>
              <a:spcBef>
                <a:spcPts val="600"/>
              </a:spcBef>
            </a:pPr>
            <a:r>
              <a:rPr lang="zh-CN" altLang="en-US" sz="2400" b="0" i="0" dirty="0">
                <a:solidFill>
                  <a:srgbClr val="121212"/>
                </a:solidFill>
                <a:effectLst/>
                <a:latin typeface="-apple-system"/>
              </a:rPr>
              <a:t>不需要执行堆栈即可完成攻击</a:t>
            </a:r>
            <a:endParaRPr lang="en-US" altLang="zh-CN" sz="2400" b="0" i="0" dirty="0">
              <a:solidFill>
                <a:srgbClr val="121212"/>
              </a:solidFill>
              <a:effectLst/>
              <a:latin typeface="-apple-system"/>
            </a:endParaRPr>
          </a:p>
          <a:p>
            <a:pPr algn="just">
              <a:lnSpc>
                <a:spcPct val="120000"/>
              </a:lnSpc>
              <a:spcBef>
                <a:spcPts val="600"/>
              </a:spcBef>
            </a:pPr>
            <a:endParaRPr lang="en-US" altLang="zh-CN" sz="2400" dirty="0">
              <a:solidFill>
                <a:srgbClr val="121212"/>
              </a:solidFill>
              <a:latin typeface="-apple-system"/>
            </a:endParaRPr>
          </a:p>
          <a:p>
            <a:pPr algn="just">
              <a:lnSpc>
                <a:spcPct val="120000"/>
              </a:lnSpc>
              <a:spcBef>
                <a:spcPts val="600"/>
              </a:spcBef>
            </a:pPr>
            <a:endParaRPr lang="en-US" altLang="zh-CN" sz="2400" b="1" dirty="0">
              <a:solidFill>
                <a:srgbClr val="121212"/>
              </a:solidFill>
              <a:latin typeface="-apple-system"/>
            </a:endParaRPr>
          </a:p>
        </p:txBody>
      </p:sp>
    </p:spTree>
    <p:extLst>
      <p:ext uri="{BB962C8B-B14F-4D97-AF65-F5344CB8AC3E}">
        <p14:creationId xmlns:p14="http://schemas.microsoft.com/office/powerpoint/2010/main" val="2925781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050587" y="3382273"/>
            <a:ext cx="10272409" cy="724770"/>
          </a:xfrm>
        </p:spPr>
        <p:txBody>
          <a:bodyPr/>
          <a:lstStyle/>
          <a:p>
            <a:r>
              <a:rPr lang="zh-CN" altLang="en-US" dirty="0"/>
              <a:t>缓冲区溢出介绍</a:t>
            </a:r>
          </a:p>
        </p:txBody>
      </p:sp>
      <p:pic>
        <p:nvPicPr>
          <p:cNvPr id="6" name="image 302">
            <a:extLst>
              <a:ext uri="{FF2B5EF4-FFF2-40B4-BE49-F238E27FC236}">
                <a16:creationId xmlns:a16="http://schemas.microsoft.com/office/drawing/2014/main" id="{24E1FA8E-1844-4960-BD42-7E69B0451EB8}"/>
              </a:ext>
            </a:extLst>
          </p:cNvPr>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a:extLst>
              <a:ext uri="{FF2B5EF4-FFF2-40B4-BE49-F238E27FC236}">
                <a16:creationId xmlns:a16="http://schemas.microsoft.com/office/drawing/2014/main" id="{2E20917B-CE14-419D-87CB-57B7816D62CB}"/>
              </a:ext>
            </a:extLst>
          </p:cNvPr>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175F8B"/>
                </a:solidFill>
                <a:latin typeface="微软雅黑" panose="020B0503020204020204" pitchFamily="34" charset="-122"/>
                <a:ea typeface="微软雅黑" panose="020B0503020204020204" pitchFamily="34" charset="-122"/>
              </a:rPr>
              <a:t>01</a:t>
            </a:r>
            <a:endParaRPr lang="zh-CN" altLang="en-US" sz="900" b="1" dirty="0">
              <a:solidFill>
                <a:srgbClr val="175F8B"/>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6760EA-2961-4276-A8B1-F1E1064C5EC2}"/>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sp>
        <p:nvSpPr>
          <p:cNvPr id="8" name="文本占位符 7">
            <a:extLst>
              <a:ext uri="{FF2B5EF4-FFF2-40B4-BE49-F238E27FC236}">
                <a16:creationId xmlns:a16="http://schemas.microsoft.com/office/drawing/2014/main" id="{90A8E2C2-9123-B61E-FACF-E1ED5C1B51E3}"/>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106337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a:xfrm>
            <a:off x="877132" y="579195"/>
            <a:ext cx="9774619" cy="598488"/>
          </a:xfrm>
        </p:spPr>
        <p:txBody>
          <a:bodyPr/>
          <a:lstStyle/>
          <a:p>
            <a:r>
              <a:rPr lang="en-US" altLang="zh-CN" dirty="0" err="1"/>
              <a:t>retlib.c</a:t>
            </a:r>
            <a:r>
              <a:rPr lang="zh-CN" altLang="en-US" dirty="0"/>
              <a:t>内容</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pic>
        <p:nvPicPr>
          <p:cNvPr id="5" name="图片 4">
            <a:extLst>
              <a:ext uri="{FF2B5EF4-FFF2-40B4-BE49-F238E27FC236}">
                <a16:creationId xmlns:a16="http://schemas.microsoft.com/office/drawing/2014/main" id="{58EEF8E1-896C-A0BF-E35A-0258B5A6F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236" y="1315073"/>
            <a:ext cx="6331063" cy="5161852"/>
          </a:xfrm>
          <a:prstGeom prst="rect">
            <a:avLst/>
          </a:prstGeom>
        </p:spPr>
      </p:pic>
    </p:spTree>
    <p:extLst>
      <p:ext uri="{BB962C8B-B14F-4D97-AF65-F5344CB8AC3E}">
        <p14:creationId xmlns:p14="http://schemas.microsoft.com/office/powerpoint/2010/main" val="3283856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获取</a:t>
            </a:r>
            <a:r>
              <a:rPr lang="en-US" altLang="zh-CN" dirty="0"/>
              <a:t>system()</a:t>
            </a:r>
            <a:r>
              <a:rPr lang="zh-CN" altLang="en-US" dirty="0"/>
              <a:t>函数和</a:t>
            </a:r>
            <a:r>
              <a:rPr lang="en-US" altLang="zh-CN" dirty="0"/>
              <a:t>exit()</a:t>
            </a:r>
            <a:r>
              <a:rPr lang="zh-CN" altLang="en-US" dirty="0"/>
              <a:t>函数地址</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pic>
        <p:nvPicPr>
          <p:cNvPr id="5" name="图片 4">
            <a:extLst>
              <a:ext uri="{FF2B5EF4-FFF2-40B4-BE49-F238E27FC236}">
                <a16:creationId xmlns:a16="http://schemas.microsoft.com/office/drawing/2014/main" id="{EAE7CB4C-C3E7-1E4B-A034-9AA4D4A54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49" y="1169567"/>
            <a:ext cx="6740772" cy="1381107"/>
          </a:xfrm>
          <a:prstGeom prst="rect">
            <a:avLst/>
          </a:prstGeom>
        </p:spPr>
      </p:pic>
      <p:pic>
        <p:nvPicPr>
          <p:cNvPr id="8" name="图片 7">
            <a:extLst>
              <a:ext uri="{FF2B5EF4-FFF2-40B4-BE49-F238E27FC236}">
                <a16:creationId xmlns:a16="http://schemas.microsoft.com/office/drawing/2014/main" id="{428575B6-81D5-7C0E-520B-A1395154C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149" y="2740678"/>
            <a:ext cx="5646497" cy="4006481"/>
          </a:xfrm>
          <a:prstGeom prst="rect">
            <a:avLst/>
          </a:prstGeom>
        </p:spPr>
      </p:pic>
    </p:spTree>
    <p:extLst>
      <p:ext uri="{BB962C8B-B14F-4D97-AF65-F5344CB8AC3E}">
        <p14:creationId xmlns:p14="http://schemas.microsoft.com/office/powerpoint/2010/main" val="2953050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/bin/</a:t>
            </a:r>
            <a:r>
              <a:rPr lang="en-US" altLang="zh-CN" dirty="0" err="1"/>
              <a:t>sh</a:t>
            </a:r>
            <a:r>
              <a:rPr lang="zh-CN" altLang="en-US" dirty="0"/>
              <a:t>地址获取</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pic>
        <p:nvPicPr>
          <p:cNvPr id="8" name="图片 7">
            <a:extLst>
              <a:ext uri="{FF2B5EF4-FFF2-40B4-BE49-F238E27FC236}">
                <a16:creationId xmlns:a16="http://schemas.microsoft.com/office/drawing/2014/main" id="{ACE7FE16-B5CA-A8CF-0D77-194402EB8E5B}"/>
              </a:ext>
            </a:extLst>
          </p:cNvPr>
          <p:cNvPicPr>
            <a:picLocks noChangeAspect="1"/>
          </p:cNvPicPr>
          <p:nvPr/>
        </p:nvPicPr>
        <p:blipFill rotWithShape="1">
          <a:blip r:embed="rId2"/>
          <a:srcRect t="37195"/>
          <a:stretch/>
        </p:blipFill>
        <p:spPr>
          <a:xfrm>
            <a:off x="346440" y="1074920"/>
            <a:ext cx="5915463" cy="3564928"/>
          </a:xfrm>
          <a:prstGeom prst="rect">
            <a:avLst/>
          </a:prstGeom>
        </p:spPr>
      </p:pic>
      <p:pic>
        <p:nvPicPr>
          <p:cNvPr id="10" name="图片 9">
            <a:extLst>
              <a:ext uri="{FF2B5EF4-FFF2-40B4-BE49-F238E27FC236}">
                <a16:creationId xmlns:a16="http://schemas.microsoft.com/office/drawing/2014/main" id="{90287C0D-31E5-D765-CC86-9F4082379A30}"/>
              </a:ext>
            </a:extLst>
          </p:cNvPr>
          <p:cNvPicPr>
            <a:picLocks noChangeAspect="1"/>
          </p:cNvPicPr>
          <p:nvPr/>
        </p:nvPicPr>
        <p:blipFill rotWithShape="1">
          <a:blip r:embed="rId3"/>
          <a:srcRect r="43564"/>
          <a:stretch/>
        </p:blipFill>
        <p:spPr>
          <a:xfrm>
            <a:off x="6658526" y="1074920"/>
            <a:ext cx="4609247" cy="2399886"/>
          </a:xfrm>
          <a:prstGeom prst="rect">
            <a:avLst/>
          </a:prstGeom>
        </p:spPr>
      </p:pic>
    </p:spTree>
    <p:extLst>
      <p:ext uri="{BB962C8B-B14F-4D97-AF65-F5344CB8AC3E}">
        <p14:creationId xmlns:p14="http://schemas.microsoft.com/office/powerpoint/2010/main" val="2513222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err="1"/>
              <a:t>badfile</a:t>
            </a:r>
            <a:r>
              <a:rPr lang="zh-CN" altLang="en-US" dirty="0"/>
              <a:t>代码</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pic>
        <p:nvPicPr>
          <p:cNvPr id="5" name="图片 4">
            <a:extLst>
              <a:ext uri="{FF2B5EF4-FFF2-40B4-BE49-F238E27FC236}">
                <a16:creationId xmlns:a16="http://schemas.microsoft.com/office/drawing/2014/main" id="{9D9815C2-62AB-CD56-2605-C441A0673BCF}"/>
              </a:ext>
            </a:extLst>
          </p:cNvPr>
          <p:cNvPicPr>
            <a:picLocks noChangeAspect="1"/>
          </p:cNvPicPr>
          <p:nvPr/>
        </p:nvPicPr>
        <p:blipFill>
          <a:blip r:embed="rId2"/>
          <a:stretch>
            <a:fillRect/>
          </a:stretch>
        </p:blipFill>
        <p:spPr>
          <a:xfrm>
            <a:off x="1026795" y="1396365"/>
            <a:ext cx="7943850" cy="4552950"/>
          </a:xfrm>
          <a:prstGeom prst="rect">
            <a:avLst/>
          </a:prstGeom>
        </p:spPr>
      </p:pic>
    </p:spTree>
    <p:extLst>
      <p:ext uri="{BB962C8B-B14F-4D97-AF65-F5344CB8AC3E}">
        <p14:creationId xmlns:p14="http://schemas.microsoft.com/office/powerpoint/2010/main" val="11411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dirty="0"/>
              <a:t>实验结果分析</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24</a:t>
            </a:fld>
            <a:endParaRPr lang="zh-CN" altLang="en-US"/>
          </a:p>
        </p:txBody>
      </p:sp>
      <p:pic>
        <p:nvPicPr>
          <p:cNvPr id="8" name="图片 7">
            <a:extLst>
              <a:ext uri="{FF2B5EF4-FFF2-40B4-BE49-F238E27FC236}">
                <a16:creationId xmlns:a16="http://schemas.microsoft.com/office/drawing/2014/main" id="{CAB5164C-8FA0-A1FE-B2F6-4A68D620581B}"/>
              </a:ext>
            </a:extLst>
          </p:cNvPr>
          <p:cNvPicPr>
            <a:picLocks noChangeAspect="1"/>
          </p:cNvPicPr>
          <p:nvPr/>
        </p:nvPicPr>
        <p:blipFill>
          <a:blip r:embed="rId2"/>
          <a:stretch>
            <a:fillRect/>
          </a:stretch>
        </p:blipFill>
        <p:spPr>
          <a:xfrm>
            <a:off x="1562932" y="1713182"/>
            <a:ext cx="5709496" cy="2508298"/>
          </a:xfrm>
          <a:prstGeom prst="rect">
            <a:avLst/>
          </a:prstGeom>
        </p:spPr>
      </p:pic>
    </p:spTree>
    <p:extLst>
      <p:ext uri="{BB962C8B-B14F-4D97-AF65-F5344CB8AC3E}">
        <p14:creationId xmlns:p14="http://schemas.microsoft.com/office/powerpoint/2010/main" val="2519686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war-ftp 1.65</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25</a:t>
            </a:fld>
            <a:endParaRPr lang="zh-CN" altLang="en-US"/>
          </a:p>
        </p:txBody>
      </p:sp>
      <p:sp>
        <p:nvSpPr>
          <p:cNvPr id="6" name="文本框 5">
            <a:extLst>
              <a:ext uri="{FF2B5EF4-FFF2-40B4-BE49-F238E27FC236}">
                <a16:creationId xmlns:a16="http://schemas.microsoft.com/office/drawing/2014/main" id="{C2F6F85F-0F76-DF35-4B8D-7348D06855BC}"/>
              </a:ext>
            </a:extLst>
          </p:cNvPr>
          <p:cNvSpPr txBox="1"/>
          <p:nvPr/>
        </p:nvSpPr>
        <p:spPr>
          <a:xfrm>
            <a:off x="1056365" y="1333340"/>
            <a:ext cx="9610626" cy="3548151"/>
          </a:xfrm>
          <a:prstGeom prst="rect">
            <a:avLst/>
          </a:prstGeom>
          <a:noFill/>
        </p:spPr>
        <p:txBody>
          <a:bodyPr wrap="square" rtlCol="0">
            <a:spAutoFit/>
          </a:bodyPr>
          <a:lstStyle/>
          <a:p>
            <a:pPr algn="just">
              <a:lnSpc>
                <a:spcPct val="120000"/>
              </a:lnSpc>
              <a:spcBef>
                <a:spcPts val="600"/>
              </a:spcBef>
            </a:pPr>
            <a:r>
              <a:rPr lang="zh-CN" altLang="en-US" sz="2400" b="0" i="0" dirty="0">
                <a:solidFill>
                  <a:srgbClr val="121212"/>
                </a:solidFill>
                <a:effectLst/>
                <a:latin typeface="-apple-system"/>
              </a:rPr>
              <a:t>向服务器发送超过</a:t>
            </a:r>
            <a:r>
              <a:rPr lang="en-US" altLang="zh-CN" sz="2400" b="0" i="0" dirty="0">
                <a:solidFill>
                  <a:srgbClr val="121212"/>
                </a:solidFill>
                <a:effectLst/>
                <a:latin typeface="-apple-system"/>
              </a:rPr>
              <a:t>480</a:t>
            </a:r>
            <a:r>
              <a:rPr lang="zh-CN" altLang="en-US" sz="2400" b="0" i="0" dirty="0">
                <a:solidFill>
                  <a:srgbClr val="121212"/>
                </a:solidFill>
                <a:effectLst/>
                <a:latin typeface="-apple-system"/>
              </a:rPr>
              <a:t>字节的用户名可以触发漏洞</a:t>
            </a:r>
            <a:endParaRPr lang="en-US" altLang="zh-CN" sz="2400" b="0" i="0" dirty="0">
              <a:solidFill>
                <a:srgbClr val="121212"/>
              </a:solidFill>
              <a:effectLst/>
              <a:latin typeface="-apple-system"/>
            </a:endParaRPr>
          </a:p>
          <a:p>
            <a:pPr algn="just">
              <a:lnSpc>
                <a:spcPct val="120000"/>
              </a:lnSpc>
              <a:spcBef>
                <a:spcPts val="600"/>
              </a:spcBef>
            </a:pPr>
            <a:r>
              <a:rPr lang="zh-CN" altLang="en-US" sz="2400" b="0" i="0" dirty="0">
                <a:solidFill>
                  <a:srgbClr val="121212"/>
                </a:solidFill>
                <a:effectLst/>
                <a:latin typeface="-apple-system"/>
              </a:rPr>
              <a:t>溢出之后，</a:t>
            </a:r>
            <a:r>
              <a:rPr lang="en-US" altLang="zh-CN" sz="2400" b="0" i="0" dirty="0">
                <a:solidFill>
                  <a:srgbClr val="121212"/>
                </a:solidFill>
                <a:effectLst/>
                <a:latin typeface="-apple-system"/>
              </a:rPr>
              <a:t>ESP</a:t>
            </a:r>
            <a:r>
              <a:rPr lang="zh-CN" altLang="en-US" sz="2400" b="0" i="0" dirty="0">
                <a:solidFill>
                  <a:srgbClr val="121212"/>
                </a:solidFill>
                <a:effectLst/>
                <a:latin typeface="-apple-system"/>
              </a:rPr>
              <a:t>中的内容包含了</a:t>
            </a:r>
            <a:r>
              <a:rPr lang="en-US" altLang="zh-CN" sz="2400" b="0" i="0" dirty="0" err="1">
                <a:solidFill>
                  <a:srgbClr val="121212"/>
                </a:solidFill>
                <a:effectLst/>
                <a:latin typeface="-apple-system"/>
              </a:rPr>
              <a:t>longString</a:t>
            </a:r>
            <a:r>
              <a:rPr lang="zh-CN" altLang="en-US" sz="2400" b="0" i="0" dirty="0">
                <a:solidFill>
                  <a:srgbClr val="121212"/>
                </a:solidFill>
                <a:effectLst/>
                <a:latin typeface="-apple-system"/>
              </a:rPr>
              <a:t>中的部分内容</a:t>
            </a:r>
            <a:endParaRPr lang="en-US" altLang="zh-CN" sz="2400" b="0" i="0" dirty="0">
              <a:solidFill>
                <a:srgbClr val="121212"/>
              </a:solidFill>
              <a:effectLst/>
              <a:latin typeface="-apple-system"/>
            </a:endParaRPr>
          </a:p>
          <a:p>
            <a:pPr algn="just">
              <a:lnSpc>
                <a:spcPct val="120000"/>
              </a:lnSpc>
              <a:spcBef>
                <a:spcPts val="600"/>
              </a:spcBef>
            </a:pPr>
            <a:endParaRPr lang="en-US" altLang="zh-CN" sz="2400" dirty="0">
              <a:solidFill>
                <a:srgbClr val="121212"/>
              </a:solidFill>
              <a:latin typeface="-apple-system"/>
            </a:endParaRPr>
          </a:p>
          <a:p>
            <a:pPr algn="just">
              <a:lnSpc>
                <a:spcPct val="120000"/>
              </a:lnSpc>
              <a:spcBef>
                <a:spcPts val="600"/>
              </a:spcBef>
            </a:pPr>
            <a:r>
              <a:rPr lang="zh-CN" altLang="en-US" sz="2400" b="1" dirty="0">
                <a:solidFill>
                  <a:srgbClr val="121212"/>
                </a:solidFill>
                <a:latin typeface="-apple-system"/>
              </a:rPr>
              <a:t>实验工具：</a:t>
            </a:r>
            <a:endParaRPr lang="en-US" altLang="zh-CN" sz="2400" b="1" dirty="0">
              <a:solidFill>
                <a:srgbClr val="121212"/>
              </a:solidFill>
              <a:latin typeface="-apple-system"/>
            </a:endParaRPr>
          </a:p>
          <a:p>
            <a:pPr algn="just">
              <a:lnSpc>
                <a:spcPct val="120000"/>
              </a:lnSpc>
              <a:spcBef>
                <a:spcPts val="600"/>
              </a:spcBef>
            </a:pPr>
            <a:r>
              <a:rPr lang="en-US" altLang="zh-CN" sz="2400" b="0" i="0" dirty="0">
                <a:solidFill>
                  <a:srgbClr val="121212"/>
                </a:solidFill>
                <a:effectLst/>
                <a:latin typeface="-apple-system"/>
              </a:rPr>
              <a:t>War-ftp1.65</a:t>
            </a:r>
            <a:r>
              <a:rPr lang="zh-CN" altLang="en-US" sz="2400" b="0" i="0" dirty="0">
                <a:solidFill>
                  <a:srgbClr val="121212"/>
                </a:solidFill>
                <a:effectLst/>
                <a:latin typeface="-apple-system"/>
              </a:rPr>
              <a:t>：一个带有缓冲区漏洞的免费开源的</a:t>
            </a:r>
            <a:r>
              <a:rPr lang="en-US" altLang="zh-CN" sz="2400" b="0" i="0" dirty="0">
                <a:solidFill>
                  <a:srgbClr val="121212"/>
                </a:solidFill>
                <a:effectLst/>
                <a:latin typeface="-apple-system"/>
              </a:rPr>
              <a:t>FTP</a:t>
            </a:r>
            <a:r>
              <a:rPr lang="zh-CN" altLang="en-US" sz="2400" b="0" i="0" dirty="0">
                <a:solidFill>
                  <a:srgbClr val="121212"/>
                </a:solidFill>
                <a:effectLst/>
                <a:latin typeface="-apple-system"/>
              </a:rPr>
              <a:t>服务器软件，支持大多数的</a:t>
            </a:r>
            <a:r>
              <a:rPr lang="en-US" altLang="zh-CN" sz="2400" b="0" i="0" dirty="0">
                <a:solidFill>
                  <a:srgbClr val="121212"/>
                </a:solidFill>
                <a:effectLst/>
                <a:latin typeface="-apple-system"/>
              </a:rPr>
              <a:t>Windows</a:t>
            </a:r>
            <a:r>
              <a:rPr lang="zh-CN" altLang="en-US" sz="2400" b="0" i="0" dirty="0">
                <a:solidFill>
                  <a:srgbClr val="121212"/>
                </a:solidFill>
                <a:effectLst/>
                <a:latin typeface="-apple-system"/>
              </a:rPr>
              <a:t>系统</a:t>
            </a:r>
            <a:endParaRPr lang="en-US" altLang="zh-CN" sz="2400" b="0" i="0" dirty="0">
              <a:solidFill>
                <a:srgbClr val="121212"/>
              </a:solidFill>
              <a:effectLst/>
              <a:latin typeface="-apple-system"/>
            </a:endParaRPr>
          </a:p>
          <a:p>
            <a:pPr algn="just">
              <a:lnSpc>
                <a:spcPct val="120000"/>
              </a:lnSpc>
              <a:spcBef>
                <a:spcPts val="600"/>
              </a:spcBef>
            </a:pPr>
            <a:r>
              <a:rPr lang="en-US" altLang="zh-CN" sz="2400" b="0" i="0" dirty="0" err="1">
                <a:solidFill>
                  <a:srgbClr val="121212"/>
                </a:solidFill>
                <a:effectLst/>
                <a:latin typeface="-apple-system"/>
              </a:rPr>
              <a:t>ActivePerl</a:t>
            </a:r>
            <a:r>
              <a:rPr lang="zh-CN" altLang="en-US" sz="2400" dirty="0">
                <a:solidFill>
                  <a:srgbClr val="121212"/>
                </a:solidFill>
                <a:latin typeface="-apple-system"/>
              </a:rPr>
              <a:t>：</a:t>
            </a:r>
            <a:r>
              <a:rPr lang="zh-CN" altLang="en-US" sz="2400" b="0" i="0" dirty="0">
                <a:solidFill>
                  <a:srgbClr val="121212"/>
                </a:solidFill>
                <a:effectLst/>
                <a:latin typeface="-apple-system"/>
              </a:rPr>
              <a:t>提供</a:t>
            </a:r>
            <a:r>
              <a:rPr lang="en-US" altLang="zh-CN" sz="2400" b="0" i="0" dirty="0" err="1">
                <a:solidFill>
                  <a:srgbClr val="121212"/>
                </a:solidFill>
                <a:effectLst/>
                <a:latin typeface="-apple-system"/>
              </a:rPr>
              <a:t>perl</a:t>
            </a:r>
            <a:r>
              <a:rPr lang="zh-CN" altLang="en-US" sz="2400" b="0" i="0" dirty="0">
                <a:solidFill>
                  <a:srgbClr val="121212"/>
                </a:solidFill>
                <a:effectLst/>
                <a:latin typeface="-apple-system"/>
              </a:rPr>
              <a:t>的运行环境；用于构造一个不重复的超长字符串</a:t>
            </a:r>
            <a:endParaRPr lang="en-US" altLang="zh-CN" sz="2400" dirty="0">
              <a:solidFill>
                <a:srgbClr val="121212"/>
              </a:solidFill>
              <a:latin typeface="-apple-system"/>
            </a:endParaRPr>
          </a:p>
        </p:txBody>
      </p:sp>
    </p:spTree>
    <p:extLst>
      <p:ext uri="{BB962C8B-B14F-4D97-AF65-F5344CB8AC3E}">
        <p14:creationId xmlns:p14="http://schemas.microsoft.com/office/powerpoint/2010/main" val="4160829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war-ftp 1.65</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26</a:t>
            </a:fld>
            <a:endParaRPr lang="zh-CN" altLang="en-US"/>
          </a:p>
        </p:txBody>
      </p:sp>
      <p:pic>
        <p:nvPicPr>
          <p:cNvPr id="8" name="图片 7">
            <a:extLst>
              <a:ext uri="{FF2B5EF4-FFF2-40B4-BE49-F238E27FC236}">
                <a16:creationId xmlns:a16="http://schemas.microsoft.com/office/drawing/2014/main" id="{A0670860-7F47-D01A-6AF3-5995D70D9D4A}"/>
              </a:ext>
            </a:extLst>
          </p:cNvPr>
          <p:cNvPicPr>
            <a:picLocks noChangeAspect="1"/>
          </p:cNvPicPr>
          <p:nvPr/>
        </p:nvPicPr>
        <p:blipFill>
          <a:blip r:embed="rId2"/>
          <a:stretch>
            <a:fillRect/>
          </a:stretch>
        </p:blipFill>
        <p:spPr>
          <a:xfrm>
            <a:off x="892372" y="1296696"/>
            <a:ext cx="6979920" cy="2376143"/>
          </a:xfrm>
          <a:prstGeom prst="rect">
            <a:avLst/>
          </a:prstGeom>
        </p:spPr>
      </p:pic>
      <p:pic>
        <p:nvPicPr>
          <p:cNvPr id="10" name="图片 9">
            <a:extLst>
              <a:ext uri="{FF2B5EF4-FFF2-40B4-BE49-F238E27FC236}">
                <a16:creationId xmlns:a16="http://schemas.microsoft.com/office/drawing/2014/main" id="{47EC0F09-E2FC-CB15-5DB7-2C40B565238F}"/>
              </a:ext>
            </a:extLst>
          </p:cNvPr>
          <p:cNvPicPr>
            <a:picLocks noChangeAspect="1"/>
          </p:cNvPicPr>
          <p:nvPr/>
        </p:nvPicPr>
        <p:blipFill>
          <a:blip r:embed="rId3"/>
          <a:stretch>
            <a:fillRect/>
          </a:stretch>
        </p:blipFill>
        <p:spPr>
          <a:xfrm>
            <a:off x="892372" y="3856971"/>
            <a:ext cx="6202680" cy="2899430"/>
          </a:xfrm>
          <a:prstGeom prst="rect">
            <a:avLst/>
          </a:prstGeom>
        </p:spPr>
      </p:pic>
    </p:spTree>
    <p:extLst>
      <p:ext uri="{BB962C8B-B14F-4D97-AF65-F5344CB8AC3E}">
        <p14:creationId xmlns:p14="http://schemas.microsoft.com/office/powerpoint/2010/main" val="3513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war-ftp 1.65</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27</a:t>
            </a:fld>
            <a:endParaRPr lang="zh-CN" altLang="en-US"/>
          </a:p>
        </p:txBody>
      </p:sp>
      <p:pic>
        <p:nvPicPr>
          <p:cNvPr id="5" name="图片 4">
            <a:extLst>
              <a:ext uri="{FF2B5EF4-FFF2-40B4-BE49-F238E27FC236}">
                <a16:creationId xmlns:a16="http://schemas.microsoft.com/office/drawing/2014/main" id="{6A391C9D-4D6B-6CA6-98FB-32C8F54AF70C}"/>
              </a:ext>
            </a:extLst>
          </p:cNvPr>
          <p:cNvPicPr>
            <a:picLocks noChangeAspect="1"/>
          </p:cNvPicPr>
          <p:nvPr/>
        </p:nvPicPr>
        <p:blipFill>
          <a:blip r:embed="rId2"/>
          <a:stretch>
            <a:fillRect/>
          </a:stretch>
        </p:blipFill>
        <p:spPr>
          <a:xfrm>
            <a:off x="763930" y="1358679"/>
            <a:ext cx="8634714" cy="1888844"/>
          </a:xfrm>
          <a:prstGeom prst="rect">
            <a:avLst/>
          </a:prstGeom>
        </p:spPr>
      </p:pic>
      <p:pic>
        <p:nvPicPr>
          <p:cNvPr id="8" name="图片 7">
            <a:extLst>
              <a:ext uri="{FF2B5EF4-FFF2-40B4-BE49-F238E27FC236}">
                <a16:creationId xmlns:a16="http://schemas.microsoft.com/office/drawing/2014/main" id="{0EDC2EE3-32EE-DC87-838F-507FDE5609EF}"/>
              </a:ext>
            </a:extLst>
          </p:cNvPr>
          <p:cNvPicPr>
            <a:picLocks noChangeAspect="1"/>
          </p:cNvPicPr>
          <p:nvPr/>
        </p:nvPicPr>
        <p:blipFill>
          <a:blip r:embed="rId3"/>
          <a:stretch>
            <a:fillRect/>
          </a:stretch>
        </p:blipFill>
        <p:spPr>
          <a:xfrm>
            <a:off x="763930" y="3429000"/>
            <a:ext cx="6353380" cy="2358784"/>
          </a:xfrm>
          <a:prstGeom prst="rect">
            <a:avLst/>
          </a:prstGeom>
        </p:spPr>
      </p:pic>
    </p:spTree>
    <p:extLst>
      <p:ext uri="{BB962C8B-B14F-4D97-AF65-F5344CB8AC3E}">
        <p14:creationId xmlns:p14="http://schemas.microsoft.com/office/powerpoint/2010/main" val="271466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war-ftp 1.65</a:t>
            </a:r>
            <a:r>
              <a:rPr lang="zh-CN" altLang="en-US" dirty="0"/>
              <a:t>实验</a:t>
            </a:r>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28</a:t>
            </a:fld>
            <a:endParaRPr lang="zh-CN" altLang="en-US"/>
          </a:p>
        </p:txBody>
      </p:sp>
      <p:pic>
        <p:nvPicPr>
          <p:cNvPr id="5" name="图片 4">
            <a:extLst>
              <a:ext uri="{FF2B5EF4-FFF2-40B4-BE49-F238E27FC236}">
                <a16:creationId xmlns:a16="http://schemas.microsoft.com/office/drawing/2014/main" id="{AC22ED66-8F14-7912-7416-741AF0D27BC7}"/>
              </a:ext>
            </a:extLst>
          </p:cNvPr>
          <p:cNvPicPr>
            <a:picLocks noChangeAspect="1"/>
          </p:cNvPicPr>
          <p:nvPr/>
        </p:nvPicPr>
        <p:blipFill>
          <a:blip r:embed="rId2"/>
          <a:stretch>
            <a:fillRect/>
          </a:stretch>
        </p:blipFill>
        <p:spPr>
          <a:xfrm>
            <a:off x="753476" y="1301157"/>
            <a:ext cx="7395101" cy="2006461"/>
          </a:xfrm>
          <a:prstGeom prst="rect">
            <a:avLst/>
          </a:prstGeom>
        </p:spPr>
      </p:pic>
      <p:pic>
        <p:nvPicPr>
          <p:cNvPr id="8" name="图片 7">
            <a:extLst>
              <a:ext uri="{FF2B5EF4-FFF2-40B4-BE49-F238E27FC236}">
                <a16:creationId xmlns:a16="http://schemas.microsoft.com/office/drawing/2014/main" id="{E80D9FF5-2938-75FB-91D9-C56A93A8A0A9}"/>
              </a:ext>
            </a:extLst>
          </p:cNvPr>
          <p:cNvPicPr>
            <a:picLocks noChangeAspect="1"/>
          </p:cNvPicPr>
          <p:nvPr/>
        </p:nvPicPr>
        <p:blipFill>
          <a:blip r:embed="rId3"/>
          <a:stretch>
            <a:fillRect/>
          </a:stretch>
        </p:blipFill>
        <p:spPr>
          <a:xfrm>
            <a:off x="738043" y="3382570"/>
            <a:ext cx="6180880" cy="3475430"/>
          </a:xfrm>
          <a:prstGeom prst="rect">
            <a:avLst/>
          </a:prstGeom>
        </p:spPr>
      </p:pic>
    </p:spTree>
    <p:extLst>
      <p:ext uri="{BB962C8B-B14F-4D97-AF65-F5344CB8AC3E}">
        <p14:creationId xmlns:p14="http://schemas.microsoft.com/office/powerpoint/2010/main" val="292436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en-US" altLang="zh-CN" dirty="0"/>
              <a:t>war-ftp 1.65</a:t>
            </a:r>
            <a:r>
              <a:rPr lang="zh-CN" altLang="en-US"/>
              <a:t>实验</a:t>
            </a:r>
            <a:endParaRPr lang="zh-CN" altLang="en-US"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29</a:t>
            </a:fld>
            <a:endParaRPr lang="zh-CN" altLang="en-US"/>
          </a:p>
        </p:txBody>
      </p:sp>
      <p:pic>
        <p:nvPicPr>
          <p:cNvPr id="8" name="图片 7">
            <a:extLst>
              <a:ext uri="{FF2B5EF4-FFF2-40B4-BE49-F238E27FC236}">
                <a16:creationId xmlns:a16="http://schemas.microsoft.com/office/drawing/2014/main" id="{2EEA5622-89B6-8B27-B1E5-9485D193FC30}"/>
              </a:ext>
            </a:extLst>
          </p:cNvPr>
          <p:cNvPicPr>
            <a:picLocks noChangeAspect="1"/>
          </p:cNvPicPr>
          <p:nvPr/>
        </p:nvPicPr>
        <p:blipFill>
          <a:blip r:embed="rId2"/>
          <a:stretch>
            <a:fillRect/>
          </a:stretch>
        </p:blipFill>
        <p:spPr>
          <a:xfrm>
            <a:off x="892372" y="1333483"/>
            <a:ext cx="7998106" cy="2922301"/>
          </a:xfrm>
          <a:prstGeom prst="rect">
            <a:avLst/>
          </a:prstGeom>
        </p:spPr>
      </p:pic>
      <p:pic>
        <p:nvPicPr>
          <p:cNvPr id="10" name="图片 9">
            <a:extLst>
              <a:ext uri="{FF2B5EF4-FFF2-40B4-BE49-F238E27FC236}">
                <a16:creationId xmlns:a16="http://schemas.microsoft.com/office/drawing/2014/main" id="{A1512610-9CB3-6178-27BC-4182833B843D}"/>
              </a:ext>
            </a:extLst>
          </p:cNvPr>
          <p:cNvPicPr>
            <a:picLocks noChangeAspect="1"/>
          </p:cNvPicPr>
          <p:nvPr/>
        </p:nvPicPr>
        <p:blipFill>
          <a:blip r:embed="rId3"/>
          <a:stretch>
            <a:fillRect/>
          </a:stretch>
        </p:blipFill>
        <p:spPr>
          <a:xfrm>
            <a:off x="5357812" y="2175508"/>
            <a:ext cx="4779683" cy="2004383"/>
          </a:xfrm>
          <a:prstGeom prst="rect">
            <a:avLst/>
          </a:prstGeom>
        </p:spPr>
      </p:pic>
      <p:pic>
        <p:nvPicPr>
          <p:cNvPr id="5" name="图片 4">
            <a:extLst>
              <a:ext uri="{FF2B5EF4-FFF2-40B4-BE49-F238E27FC236}">
                <a16:creationId xmlns:a16="http://schemas.microsoft.com/office/drawing/2014/main" id="{FCF87545-0ECD-F7A0-5E30-18B8272B800D}"/>
              </a:ext>
            </a:extLst>
          </p:cNvPr>
          <p:cNvPicPr>
            <a:picLocks noChangeAspect="1"/>
          </p:cNvPicPr>
          <p:nvPr/>
        </p:nvPicPr>
        <p:blipFill>
          <a:blip r:embed="rId4"/>
          <a:stretch>
            <a:fillRect/>
          </a:stretch>
        </p:blipFill>
        <p:spPr>
          <a:xfrm>
            <a:off x="6177340" y="2794633"/>
            <a:ext cx="5426275" cy="3446418"/>
          </a:xfrm>
          <a:prstGeom prst="rect">
            <a:avLst/>
          </a:prstGeom>
        </p:spPr>
      </p:pic>
    </p:spTree>
    <p:extLst>
      <p:ext uri="{BB962C8B-B14F-4D97-AF65-F5344CB8AC3E}">
        <p14:creationId xmlns:p14="http://schemas.microsoft.com/office/powerpoint/2010/main" val="1510744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计算机内存基础结构</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sp>
        <p:nvSpPr>
          <p:cNvPr id="36" name="Object 408">
            <a:extLst>
              <a:ext uri="{FF2B5EF4-FFF2-40B4-BE49-F238E27FC236}">
                <a16:creationId xmlns:a16="http://schemas.microsoft.com/office/drawing/2014/main" id="{BBD7EC96-24E0-4E30-A556-1A03622393D3}"/>
              </a:ext>
            </a:extLst>
          </p:cNvPr>
          <p:cNvSpPr txBox="1"/>
          <p:nvPr/>
        </p:nvSpPr>
        <p:spPr>
          <a:xfrm>
            <a:off x="6513607" y="2263923"/>
            <a:ext cx="2643961" cy="320637"/>
          </a:xfrm>
          <a:prstGeom prst="rect">
            <a:avLst/>
          </a:prstGeom>
        </p:spPr>
        <p:txBody>
          <a:bodyPr vert="horz" rtlCol="0" anchor="ctr" anchorCtr="0">
            <a:noAutofit/>
          </a:bodyPr>
          <a:lstStyle/>
          <a:p>
            <a:pPr>
              <a:lnSpc>
                <a:spcPct val="95833"/>
              </a:lnSpc>
            </a:pPr>
            <a:r>
              <a:rPr lang="zh-CN" altLang="en-US" sz="2400" b="1" dirty="0">
                <a:solidFill>
                  <a:schemeClr val="tx1">
                    <a:lumMod val="75000"/>
                    <a:lumOff val="25000"/>
                  </a:schemeClr>
                </a:solidFill>
                <a:latin typeface="+mj-ea"/>
                <a:ea typeface="+mj-ea"/>
              </a:rPr>
              <a:t>在此添加段落要点</a:t>
            </a:r>
            <a:endParaRPr lang="zh-CN" altLang="en-US" sz="1100" b="1" dirty="0">
              <a:solidFill>
                <a:schemeClr val="tx1">
                  <a:lumMod val="75000"/>
                  <a:lumOff val="25000"/>
                </a:schemeClr>
              </a:solidFill>
              <a:latin typeface="+mj-ea"/>
              <a:ea typeface="+mj-ea"/>
            </a:endParaRPr>
          </a:p>
        </p:txBody>
      </p:sp>
      <p:pic>
        <p:nvPicPr>
          <p:cNvPr id="7" name="图片 6">
            <a:extLst>
              <a:ext uri="{FF2B5EF4-FFF2-40B4-BE49-F238E27FC236}">
                <a16:creationId xmlns:a16="http://schemas.microsoft.com/office/drawing/2014/main" id="{DFE0C432-4322-6D5B-C093-260AF04C484A}"/>
              </a:ext>
            </a:extLst>
          </p:cNvPr>
          <p:cNvPicPr>
            <a:picLocks noChangeAspect="1"/>
          </p:cNvPicPr>
          <p:nvPr/>
        </p:nvPicPr>
        <p:blipFill>
          <a:blip r:embed="rId3"/>
          <a:stretch>
            <a:fillRect/>
          </a:stretch>
        </p:blipFill>
        <p:spPr>
          <a:xfrm>
            <a:off x="2535753" y="1285794"/>
            <a:ext cx="7955707" cy="5327231"/>
          </a:xfrm>
          <a:prstGeom prst="rect">
            <a:avLst/>
          </a:prstGeom>
        </p:spPr>
      </p:pic>
    </p:spTree>
    <p:extLst>
      <p:ext uri="{BB962C8B-B14F-4D97-AF65-F5344CB8AC3E}">
        <p14:creationId xmlns:p14="http://schemas.microsoft.com/office/powerpoint/2010/main" val="2868782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959795" y="3207403"/>
            <a:ext cx="10272409" cy="724770"/>
          </a:xfrm>
        </p:spPr>
        <p:txBody>
          <a:bodyPr/>
          <a:lstStyle/>
          <a:p>
            <a:r>
              <a:rPr lang="zh-CN" altLang="en-US" dirty="0"/>
              <a:t>缓冲区溢出攻击的防范措施</a:t>
            </a:r>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93323" y="1580162"/>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30</a:t>
            </a:fld>
            <a:endParaRPr lang="zh-CN" altLang="en-US"/>
          </a:p>
        </p:txBody>
      </p:sp>
      <p:sp>
        <p:nvSpPr>
          <p:cNvPr id="7" name="Object 602">
            <a:extLst>
              <a:ext uri="{FF2B5EF4-FFF2-40B4-BE49-F238E27FC236}">
                <a16:creationId xmlns:a16="http://schemas.microsoft.com/office/drawing/2014/main" id="{C72C7B60-1518-460B-876F-F1E1D12DA10F}"/>
              </a:ext>
            </a:extLst>
          </p:cNvPr>
          <p:cNvSpPr txBox="1"/>
          <p:nvPr/>
        </p:nvSpPr>
        <p:spPr>
          <a:xfrm>
            <a:off x="854951" y="408110"/>
            <a:ext cx="1995791" cy="1172041"/>
          </a:xfrm>
          <a:prstGeom prst="rect">
            <a:avLst/>
          </a:prstGeom>
        </p:spPr>
        <p:txBody>
          <a:bodyPr vert="horz" rtlCol="0" anchor="t" anchorCtr="0">
            <a:noAutofit/>
          </a:bodyPr>
          <a:lstStyle/>
          <a:p>
            <a:pPr algn="ctr">
              <a:lnSpc>
                <a:spcPct val="100000"/>
              </a:lnSpc>
            </a:pPr>
            <a:r>
              <a:rPr lang="zh-CN" sz="9600" b="1" i="0" dirty="0">
                <a:gradFill flip="none" rotWithShape="1">
                  <a:gsLst>
                    <a:gs pos="0">
                      <a:srgbClr val="D7C1A9"/>
                    </a:gs>
                    <a:gs pos="74418">
                      <a:srgbClr val="D7C1A9">
                        <a:alpha val="0"/>
                      </a:srgbClr>
                    </a:gs>
                  </a:gsLst>
                  <a:lin ang="5400000"/>
                </a:gradFill>
                <a:latin typeface="+mj-ea"/>
                <a:ea typeface="+mj-ea"/>
              </a:rPr>
              <a:t>0</a:t>
            </a:r>
            <a:r>
              <a:rPr lang="en-US" altLang="zh-CN" sz="9600" b="1" i="0" dirty="0">
                <a:gradFill flip="none" rotWithShape="1">
                  <a:gsLst>
                    <a:gs pos="0">
                      <a:srgbClr val="D7C1A9"/>
                    </a:gs>
                    <a:gs pos="74418">
                      <a:srgbClr val="D7C1A9">
                        <a:alpha val="0"/>
                      </a:srgbClr>
                    </a:gs>
                  </a:gsLst>
                  <a:lin ang="5400000"/>
                </a:gradFill>
                <a:latin typeface="+mj-ea"/>
                <a:ea typeface="+mj-ea"/>
              </a:rPr>
              <a:t>3</a:t>
            </a:r>
            <a:endParaRPr lang="zh-CN" altLang="en-US" sz="800" b="1" dirty="0">
              <a:latin typeface="+mj-ea"/>
              <a:ea typeface="+mj-ea"/>
            </a:endParaRPr>
          </a:p>
        </p:txBody>
      </p:sp>
      <p:sp>
        <p:nvSpPr>
          <p:cNvPr id="6" name="文本占位符 5">
            <a:extLst>
              <a:ext uri="{FF2B5EF4-FFF2-40B4-BE49-F238E27FC236}">
                <a16:creationId xmlns:a16="http://schemas.microsoft.com/office/drawing/2014/main" id="{B36788D8-9E1B-40EB-24E8-13FC6FCC60DF}"/>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593195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一个圆顶角，剪去另一个顶角 35">
            <a:extLst>
              <a:ext uri="{FF2B5EF4-FFF2-40B4-BE49-F238E27FC236}">
                <a16:creationId xmlns:a16="http://schemas.microsoft.com/office/drawing/2014/main" id="{92C5B59D-32B5-4BEB-B176-DCADCD2EDC4C}"/>
              </a:ext>
            </a:extLst>
          </p:cNvPr>
          <p:cNvSpPr/>
          <p:nvPr/>
        </p:nvSpPr>
        <p:spPr>
          <a:xfrm rot="16200000">
            <a:off x="541295" y="1918171"/>
            <a:ext cx="4193559" cy="3321751"/>
          </a:xfrm>
          <a:prstGeom prst="snipRoundRect">
            <a:avLst>
              <a:gd name="adj1" fmla="val 9702"/>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68ACEE41-700C-46CB-BE87-16BC1F2EC2B2}"/>
              </a:ext>
            </a:extLst>
          </p:cNvPr>
          <p:cNvSpPr/>
          <p:nvPr/>
        </p:nvSpPr>
        <p:spPr>
          <a:xfrm>
            <a:off x="4444624"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78606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防范措施</a:t>
            </a:r>
            <a:endParaRPr lang="zh-CN" altLang="en-US" b="0" dirty="0"/>
          </a:p>
        </p:txBody>
      </p:sp>
      <p:sp>
        <p:nvSpPr>
          <p:cNvPr id="2" name="灯片编号占位符 1">
            <a:extLst>
              <a:ext uri="{FF2B5EF4-FFF2-40B4-BE49-F238E27FC236}">
                <a16:creationId xmlns:a16="http://schemas.microsoft.com/office/drawing/2014/main" id="{4A77A6D6-C89E-4E88-BC14-06A4C2594E4E}"/>
              </a:ext>
            </a:extLst>
          </p:cNvPr>
          <p:cNvSpPr>
            <a:spLocks noGrp="1"/>
          </p:cNvSpPr>
          <p:nvPr>
            <p:ph type="sldNum" sz="quarter" idx="4"/>
          </p:nvPr>
        </p:nvSpPr>
        <p:spPr/>
        <p:txBody>
          <a:bodyPr/>
          <a:lstStyle/>
          <a:p>
            <a:fld id="{548644C6-89F0-466C-949F-E70AD72679A8}" type="slidenum">
              <a:rPr lang="zh-CN" altLang="en-US" smtClean="0"/>
              <a:pPr/>
              <a:t>31</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边界检查和长度限制</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292580" y="3021232"/>
            <a:ext cx="2643961" cy="815535"/>
          </a:xfrm>
          <a:prstGeom prst="rect">
            <a:avLst/>
          </a:prstGeom>
        </p:spPr>
        <p:txBody>
          <a:bodyPr vert="horz" rtlCol="0" anchor="t" anchorCtr="0">
            <a:noAutofit/>
          </a:bodyPr>
          <a:lstStyle/>
          <a:p>
            <a:pPr algn="just">
              <a:lnSpc>
                <a:spcPct val="116666"/>
              </a:lnSpc>
            </a:pPr>
            <a:r>
              <a:rPr lang="zh-CN" altLang="en-US" sz="1600" b="0" i="0" dirty="0">
                <a:solidFill>
                  <a:srgbClr val="FFFFFF"/>
                </a:solidFill>
                <a:latin typeface="+mj-ea"/>
                <a:ea typeface="+mj-ea"/>
              </a:rPr>
              <a:t>程序对输入数据进行边界检查和长度限制，确保输入的数据不会超过缓冲区的容量</a:t>
            </a:r>
            <a:endParaRPr lang="en-US" altLang="zh-CN" sz="1600" b="0" i="0" dirty="0">
              <a:solidFill>
                <a:srgbClr val="FFFFFF"/>
              </a:solidFill>
              <a:latin typeface="+mj-ea"/>
              <a:ea typeface="+mj-ea"/>
            </a:endParaRPr>
          </a:p>
          <a:p>
            <a:pPr algn="just">
              <a:lnSpc>
                <a:spcPct val="116666"/>
              </a:lnSpc>
            </a:pPr>
            <a:endParaRPr lang="en-US" altLang="zh-CN" sz="1600" dirty="0">
              <a:solidFill>
                <a:srgbClr val="FFFFFF"/>
              </a:solidFill>
              <a:latin typeface="+mj-ea"/>
              <a:ea typeface="+mj-ea"/>
            </a:endParaRPr>
          </a:p>
          <a:p>
            <a:pPr algn="just">
              <a:lnSpc>
                <a:spcPct val="116666"/>
              </a:lnSpc>
            </a:pPr>
            <a:r>
              <a:rPr lang="zh-CN" altLang="en-US" sz="1600" dirty="0">
                <a:solidFill>
                  <a:srgbClr val="FFFFFF"/>
                </a:solidFill>
                <a:latin typeface="+mj-ea"/>
                <a:ea typeface="+mj-ea"/>
              </a:rPr>
              <a:t>使用安全的字符串函数，如</a:t>
            </a:r>
            <a:r>
              <a:rPr lang="en-US" altLang="zh-CN" sz="1600" dirty="0" err="1">
                <a:solidFill>
                  <a:srgbClr val="FFFFFF"/>
                </a:solidFill>
                <a:latin typeface="+mj-ea"/>
                <a:ea typeface="+mj-ea"/>
              </a:rPr>
              <a:t>strncpy</a:t>
            </a:r>
            <a:r>
              <a:rPr lang="en-US" altLang="zh-CN" sz="1600" dirty="0">
                <a:solidFill>
                  <a:srgbClr val="FFFFFF"/>
                </a:solidFill>
                <a:latin typeface="+mj-ea"/>
                <a:ea typeface="+mj-ea"/>
              </a:rPr>
              <a:t>()</a:t>
            </a:r>
            <a:r>
              <a:rPr lang="zh-CN" altLang="en-US" sz="1600" dirty="0">
                <a:solidFill>
                  <a:srgbClr val="FFFFFF"/>
                </a:solidFill>
                <a:latin typeface="+mj-ea"/>
                <a:ea typeface="+mj-ea"/>
              </a:rPr>
              <a:t>、</a:t>
            </a:r>
            <a:r>
              <a:rPr lang="en-US" altLang="zh-CN" sz="1600" dirty="0" err="1">
                <a:solidFill>
                  <a:srgbClr val="FFFFFF"/>
                </a:solidFill>
                <a:latin typeface="+mj-ea"/>
                <a:ea typeface="+mj-ea"/>
              </a:rPr>
              <a:t>snprintf</a:t>
            </a:r>
            <a:r>
              <a:rPr lang="en-US" altLang="zh-CN" sz="1600" dirty="0">
                <a:solidFill>
                  <a:srgbClr val="FFFFFF"/>
                </a:solidFill>
                <a:latin typeface="+mj-ea"/>
                <a:ea typeface="+mj-ea"/>
              </a:rPr>
              <a:t>()</a:t>
            </a:r>
            <a:r>
              <a:rPr lang="zh-CN" altLang="en-US" sz="1600" dirty="0">
                <a:solidFill>
                  <a:srgbClr val="FFFFFF"/>
                </a:solidFill>
                <a:latin typeface="+mj-ea"/>
                <a:ea typeface="+mj-ea"/>
              </a:rPr>
              <a:t>等，来替代不安全的字符串函数，如</a:t>
            </a:r>
            <a:r>
              <a:rPr lang="en-US" altLang="zh-CN" sz="1600" dirty="0" err="1">
                <a:solidFill>
                  <a:srgbClr val="FFFFFF"/>
                </a:solidFill>
                <a:latin typeface="+mj-ea"/>
                <a:ea typeface="+mj-ea"/>
              </a:rPr>
              <a:t>strcpy</a:t>
            </a:r>
            <a:r>
              <a:rPr lang="en-US" altLang="zh-CN" sz="1600" dirty="0">
                <a:solidFill>
                  <a:srgbClr val="FFFFFF"/>
                </a:solidFill>
                <a:latin typeface="+mj-ea"/>
                <a:ea typeface="+mj-ea"/>
              </a:rPr>
              <a:t>()</a:t>
            </a:r>
            <a:r>
              <a:rPr lang="zh-CN" altLang="en-US" sz="1600" dirty="0">
                <a:solidFill>
                  <a:srgbClr val="FFFFFF"/>
                </a:solidFill>
                <a:latin typeface="+mj-ea"/>
                <a:ea typeface="+mj-ea"/>
              </a:rPr>
              <a:t>和</a:t>
            </a:r>
            <a:r>
              <a:rPr lang="en-US" altLang="zh-CN" sz="1600" dirty="0" err="1">
                <a:solidFill>
                  <a:srgbClr val="FFFFFF"/>
                </a:solidFill>
                <a:latin typeface="+mj-ea"/>
                <a:ea typeface="+mj-ea"/>
              </a:rPr>
              <a:t>sprintf</a:t>
            </a:r>
            <a:r>
              <a:rPr lang="en-US" altLang="zh-CN" sz="1600" dirty="0">
                <a:solidFill>
                  <a:srgbClr val="FFFFFF"/>
                </a:solidFill>
                <a:latin typeface="+mj-ea"/>
                <a:ea typeface="+mj-ea"/>
              </a:rPr>
              <a:t>()</a:t>
            </a:r>
            <a:r>
              <a:rPr lang="zh-CN" altLang="en-US" sz="1600" dirty="0">
                <a:solidFill>
                  <a:srgbClr val="FFFFFF"/>
                </a:solidFill>
                <a:latin typeface="+mj-ea"/>
                <a:ea typeface="+mj-ea"/>
              </a:rPr>
              <a:t>等</a:t>
            </a:r>
          </a:p>
        </p:txBody>
      </p:sp>
      <p:sp>
        <p:nvSpPr>
          <p:cNvPr id="13" name="Object 408">
            <a:extLst>
              <a:ext uri="{FF2B5EF4-FFF2-40B4-BE49-F238E27FC236}">
                <a16:creationId xmlns:a16="http://schemas.microsoft.com/office/drawing/2014/main" id="{E99C5952-1808-4B5F-9FFC-EFC5AF3F0359}"/>
              </a:ext>
            </a:extLst>
          </p:cNvPr>
          <p:cNvSpPr txBox="1"/>
          <p:nvPr/>
        </p:nvSpPr>
        <p:spPr>
          <a:xfrm>
            <a:off x="4741569" y="2598284"/>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防御性编程</a:t>
            </a:r>
            <a:endParaRPr lang="zh-CN" altLang="en-US" sz="1050" b="1" dirty="0">
              <a:solidFill>
                <a:schemeClr val="tx1">
                  <a:lumMod val="75000"/>
                  <a:lumOff val="25000"/>
                </a:schemeClr>
              </a:solidFill>
              <a:latin typeface="+mj-ea"/>
              <a:ea typeface="+mj-ea"/>
            </a:endParaRPr>
          </a:p>
        </p:txBody>
      </p:sp>
      <p:sp>
        <p:nvSpPr>
          <p:cNvPr id="14" name="Object 409">
            <a:extLst>
              <a:ext uri="{FF2B5EF4-FFF2-40B4-BE49-F238E27FC236}">
                <a16:creationId xmlns:a16="http://schemas.microsoft.com/office/drawing/2014/main" id="{10152858-C1F7-4231-9A7B-7DEE2CEB85AB}"/>
              </a:ext>
            </a:extLst>
          </p:cNvPr>
          <p:cNvSpPr txBox="1"/>
          <p:nvPr/>
        </p:nvSpPr>
        <p:spPr>
          <a:xfrm>
            <a:off x="4806089" y="3491242"/>
            <a:ext cx="2579822" cy="1087380"/>
          </a:xfrm>
          <a:prstGeom prst="rect">
            <a:avLst/>
          </a:prstGeom>
        </p:spPr>
        <p:txBody>
          <a:bodyPr vert="horz" rtlCol="0" anchor="t" anchorCtr="0">
            <a:noAutofit/>
          </a:bodyPr>
          <a:lstStyle/>
          <a:p>
            <a:pPr algn="just">
              <a:lnSpc>
                <a:spcPct val="116666"/>
              </a:lnSpc>
            </a:pPr>
            <a:r>
              <a:rPr lang="zh-CN" altLang="en-US" dirty="0">
                <a:solidFill>
                  <a:schemeClr val="bg1">
                    <a:lumMod val="50000"/>
                  </a:schemeClr>
                </a:solidFill>
                <a:latin typeface="+mj-ea"/>
              </a:rPr>
              <a:t>在程序中添加错误处理代码，以捕获缓冲区溢出等异常情况，并正确地处理</a:t>
            </a:r>
          </a:p>
        </p:txBody>
      </p:sp>
      <p:sp>
        <p:nvSpPr>
          <p:cNvPr id="18" name="Object 4013">
            <a:extLst>
              <a:ext uri="{FF2B5EF4-FFF2-40B4-BE49-F238E27FC236}">
                <a16:creationId xmlns:a16="http://schemas.microsoft.com/office/drawing/2014/main" id="{9EDD8800-97C0-4CAF-9DB2-5F6AB45CB80A}"/>
              </a:ext>
            </a:extLst>
          </p:cNvPr>
          <p:cNvSpPr txBox="1"/>
          <p:nvPr/>
        </p:nvSpPr>
        <p:spPr>
          <a:xfrm>
            <a:off x="82078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内存隔离</a:t>
            </a:r>
            <a:endParaRPr lang="zh-CN" altLang="en-US" sz="1050" b="1" dirty="0">
              <a:solidFill>
                <a:schemeClr val="tx1">
                  <a:lumMod val="75000"/>
                  <a:lumOff val="2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272730" y="3579046"/>
            <a:ext cx="2643961" cy="815535"/>
          </a:xfrm>
          <a:prstGeom prst="rect">
            <a:avLst/>
          </a:prstGeom>
        </p:spPr>
        <p:txBody>
          <a:bodyPr vert="horz" rtlCol="0" anchor="t" anchorCtr="0">
            <a:noAutofit/>
          </a:bodyPr>
          <a:lstStyle/>
          <a:p>
            <a:pPr algn="just">
              <a:lnSpc>
                <a:spcPct val="116666"/>
              </a:lnSpc>
            </a:pPr>
            <a:r>
              <a:rPr lang="zh-CN" altLang="en-US" dirty="0">
                <a:solidFill>
                  <a:schemeClr val="bg1">
                    <a:lumMod val="50000"/>
                  </a:schemeClr>
                </a:solidFill>
                <a:latin typeface="+mj-ea"/>
              </a:rPr>
              <a:t>将程序分成多个模块，并确保这些模块之间有良好的隔离</a:t>
            </a:r>
          </a:p>
        </p:txBody>
      </p:sp>
      <p:sp>
        <p:nvSpPr>
          <p:cNvPr id="22" name="Freeform 11">
            <a:extLst>
              <a:ext uri="{FF2B5EF4-FFF2-40B4-BE49-F238E27FC236}">
                <a16:creationId xmlns:a16="http://schemas.microsoft.com/office/drawing/2014/main" id="{949232FA-B574-47AB-80DD-A06BCE353CAC}"/>
              </a:ext>
            </a:extLst>
          </p:cNvPr>
          <p:cNvSpPr>
            <a:spLocks noEditPoints="1"/>
          </p:cNvSpPr>
          <p:nvPr/>
        </p:nvSpPr>
        <p:spPr bwMode="auto">
          <a:xfrm>
            <a:off x="4709983" y="1782358"/>
            <a:ext cx="576345" cy="520858"/>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2727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半闭框 29">
            <a:extLst>
              <a:ext uri="{FF2B5EF4-FFF2-40B4-BE49-F238E27FC236}">
                <a16:creationId xmlns:a16="http://schemas.microsoft.com/office/drawing/2014/main" id="{97AAD517-ECBC-4A9F-A177-8D2FE0AF94A3}"/>
              </a:ext>
            </a:extLst>
          </p:cNvPr>
          <p:cNvSpPr/>
          <p:nvPr/>
        </p:nvSpPr>
        <p:spPr>
          <a:xfrm rot="10800000">
            <a:off x="7336594" y="5343735"/>
            <a:ext cx="322028" cy="329979"/>
          </a:xfrm>
          <a:prstGeom prst="halfFram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0768600" y="5343735"/>
            <a:ext cx="322028" cy="329979"/>
          </a:xfrm>
          <a:prstGeom prst="halfFram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8862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一个圆顶角，剪去另一个顶角 35">
            <a:extLst>
              <a:ext uri="{FF2B5EF4-FFF2-40B4-BE49-F238E27FC236}">
                <a16:creationId xmlns:a16="http://schemas.microsoft.com/office/drawing/2014/main" id="{92C5B59D-32B5-4BEB-B176-DCADCD2EDC4C}"/>
              </a:ext>
            </a:extLst>
          </p:cNvPr>
          <p:cNvSpPr/>
          <p:nvPr/>
        </p:nvSpPr>
        <p:spPr>
          <a:xfrm rot="16200000">
            <a:off x="541295" y="1918171"/>
            <a:ext cx="4193559" cy="3321751"/>
          </a:xfrm>
          <a:prstGeom prst="snipRoundRect">
            <a:avLst>
              <a:gd name="adj1" fmla="val 9702"/>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68ACEE41-700C-46CB-BE87-16BC1F2EC2B2}"/>
              </a:ext>
            </a:extLst>
          </p:cNvPr>
          <p:cNvSpPr/>
          <p:nvPr/>
        </p:nvSpPr>
        <p:spPr>
          <a:xfrm>
            <a:off x="4444624"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D2B9618-0F02-4986-9C1F-FEEFD7BD44BE}"/>
              </a:ext>
            </a:extLst>
          </p:cNvPr>
          <p:cNvSpPr/>
          <p:nvPr/>
        </p:nvSpPr>
        <p:spPr>
          <a:xfrm>
            <a:off x="7860671" y="1482273"/>
            <a:ext cx="3246214" cy="42020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防范措施</a:t>
            </a:r>
            <a:endParaRPr lang="zh-CN" altLang="en-US" b="0" dirty="0"/>
          </a:p>
        </p:txBody>
      </p:sp>
      <p:sp>
        <p:nvSpPr>
          <p:cNvPr id="2" name="灯片编号占位符 1">
            <a:extLst>
              <a:ext uri="{FF2B5EF4-FFF2-40B4-BE49-F238E27FC236}">
                <a16:creationId xmlns:a16="http://schemas.microsoft.com/office/drawing/2014/main" id="{4A77A6D6-C89E-4E88-BC14-06A4C2594E4E}"/>
              </a:ext>
            </a:extLst>
          </p:cNvPr>
          <p:cNvSpPr>
            <a:spLocks noGrp="1"/>
          </p:cNvSpPr>
          <p:nvPr>
            <p:ph type="sldNum" sz="quarter" idx="4"/>
          </p:nvPr>
        </p:nvSpPr>
        <p:spPr/>
        <p:txBody>
          <a:bodyPr/>
          <a:lstStyle/>
          <a:p>
            <a:fld id="{548644C6-89F0-466C-949F-E70AD72679A8}" type="slidenum">
              <a:rPr lang="zh-CN" altLang="en-US" smtClean="0"/>
              <a:pPr/>
              <a:t>32</a:t>
            </a:fld>
            <a:endParaRPr lang="zh-CN" altLang="en-US"/>
          </a:p>
        </p:txBody>
      </p:sp>
      <p:sp>
        <p:nvSpPr>
          <p:cNvPr id="8" name="Object 403">
            <a:extLst>
              <a:ext uri="{FF2B5EF4-FFF2-40B4-BE49-F238E27FC236}">
                <a16:creationId xmlns:a16="http://schemas.microsoft.com/office/drawing/2014/main" id="{D9EB54A5-B83B-4AE4-8FC6-8164E254521E}"/>
              </a:ext>
            </a:extLst>
          </p:cNvPr>
          <p:cNvSpPr txBox="1"/>
          <p:nvPr/>
        </p:nvSpPr>
        <p:spPr>
          <a:xfrm>
            <a:off x="1292580" y="2594691"/>
            <a:ext cx="2643961" cy="320637"/>
          </a:xfrm>
          <a:prstGeom prst="rect">
            <a:avLst/>
          </a:prstGeom>
        </p:spPr>
        <p:txBody>
          <a:bodyPr vert="horz" rtlCol="0" anchor="ctr" anchorCtr="0">
            <a:noAutofit/>
          </a:bodyPr>
          <a:lstStyle/>
          <a:p>
            <a:pPr algn="l">
              <a:lnSpc>
                <a:spcPct val="95833"/>
              </a:lnSpc>
            </a:pPr>
            <a:r>
              <a:rPr lang="zh-CN" altLang="en-US" sz="2000" b="1" dirty="0">
                <a:solidFill>
                  <a:srgbClr val="FFFFFF"/>
                </a:solidFill>
                <a:latin typeface="+mj-ea"/>
                <a:ea typeface="+mj-ea"/>
              </a:rPr>
              <a:t>堆栈保护</a:t>
            </a:r>
            <a:endParaRPr lang="zh-CN" altLang="en-US" sz="1050" b="1" dirty="0">
              <a:latin typeface="+mj-ea"/>
              <a:ea typeface="+mj-ea"/>
            </a:endParaRPr>
          </a:p>
        </p:txBody>
      </p:sp>
      <p:sp>
        <p:nvSpPr>
          <p:cNvPr id="9" name="Object 404">
            <a:extLst>
              <a:ext uri="{FF2B5EF4-FFF2-40B4-BE49-F238E27FC236}">
                <a16:creationId xmlns:a16="http://schemas.microsoft.com/office/drawing/2014/main" id="{EC5FE174-2B51-485D-BEC3-CA01C0D80A91}"/>
              </a:ext>
            </a:extLst>
          </p:cNvPr>
          <p:cNvSpPr txBox="1"/>
          <p:nvPr/>
        </p:nvSpPr>
        <p:spPr>
          <a:xfrm>
            <a:off x="1316093" y="3429000"/>
            <a:ext cx="2643961" cy="815535"/>
          </a:xfrm>
          <a:prstGeom prst="rect">
            <a:avLst/>
          </a:prstGeom>
        </p:spPr>
        <p:txBody>
          <a:bodyPr vert="horz" rtlCol="0" anchor="t" anchorCtr="0">
            <a:noAutofit/>
          </a:bodyPr>
          <a:lstStyle/>
          <a:p>
            <a:pPr algn="just">
              <a:lnSpc>
                <a:spcPct val="116666"/>
              </a:lnSpc>
            </a:pPr>
            <a:r>
              <a:rPr lang="zh-CN" altLang="en-US" b="0" i="0" dirty="0">
                <a:solidFill>
                  <a:srgbClr val="FFFFFF"/>
                </a:solidFill>
                <a:latin typeface="+mj-ea"/>
                <a:ea typeface="+mj-ea"/>
              </a:rPr>
              <a:t>使用堆栈保护器（</a:t>
            </a:r>
            <a:r>
              <a:rPr lang="en-US" altLang="zh-CN" b="0" i="0" dirty="0">
                <a:solidFill>
                  <a:srgbClr val="FFFFFF"/>
                </a:solidFill>
                <a:latin typeface="+mj-ea"/>
                <a:ea typeface="+mj-ea"/>
              </a:rPr>
              <a:t>Stack Protector</a:t>
            </a:r>
            <a:r>
              <a:rPr lang="zh-CN" altLang="en-US" b="0" i="0" dirty="0">
                <a:solidFill>
                  <a:srgbClr val="FFFFFF"/>
                </a:solidFill>
                <a:latin typeface="+mj-ea"/>
                <a:ea typeface="+mj-ea"/>
              </a:rPr>
              <a:t>）来检测缓冲区溢出，并在溢出发生时终止程序</a:t>
            </a:r>
            <a:endParaRPr lang="zh-CN" altLang="en-US" dirty="0">
              <a:solidFill>
                <a:srgbClr val="FFFFFF"/>
              </a:solidFill>
              <a:latin typeface="+mj-ea"/>
              <a:ea typeface="+mj-ea"/>
            </a:endParaRPr>
          </a:p>
        </p:txBody>
      </p:sp>
      <p:sp>
        <p:nvSpPr>
          <p:cNvPr id="13" name="Object 408">
            <a:extLst>
              <a:ext uri="{FF2B5EF4-FFF2-40B4-BE49-F238E27FC236}">
                <a16:creationId xmlns:a16="http://schemas.microsoft.com/office/drawing/2014/main" id="{E99C5952-1808-4B5F-9FFC-EFC5AF3F0359}"/>
              </a:ext>
            </a:extLst>
          </p:cNvPr>
          <p:cNvSpPr txBox="1"/>
          <p:nvPr/>
        </p:nvSpPr>
        <p:spPr>
          <a:xfrm>
            <a:off x="4741569" y="2598284"/>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编译器选项</a:t>
            </a:r>
            <a:endParaRPr lang="zh-CN" altLang="en-US" sz="1050" b="1" dirty="0">
              <a:solidFill>
                <a:schemeClr val="tx1">
                  <a:lumMod val="75000"/>
                  <a:lumOff val="25000"/>
                </a:schemeClr>
              </a:solidFill>
              <a:latin typeface="+mj-ea"/>
              <a:ea typeface="+mj-ea"/>
            </a:endParaRPr>
          </a:p>
        </p:txBody>
      </p:sp>
      <p:sp>
        <p:nvSpPr>
          <p:cNvPr id="14" name="Object 409">
            <a:extLst>
              <a:ext uri="{FF2B5EF4-FFF2-40B4-BE49-F238E27FC236}">
                <a16:creationId xmlns:a16="http://schemas.microsoft.com/office/drawing/2014/main" id="{10152858-C1F7-4231-9A7B-7DEE2CEB85AB}"/>
              </a:ext>
            </a:extLst>
          </p:cNvPr>
          <p:cNvSpPr txBox="1"/>
          <p:nvPr/>
        </p:nvSpPr>
        <p:spPr>
          <a:xfrm>
            <a:off x="4806089" y="2885310"/>
            <a:ext cx="2579822" cy="1087380"/>
          </a:xfrm>
          <a:prstGeom prst="rect">
            <a:avLst/>
          </a:prstGeom>
        </p:spPr>
        <p:txBody>
          <a:bodyPr vert="horz" rtlCol="0" anchor="t" anchorCtr="0">
            <a:noAutofit/>
          </a:bodyPr>
          <a:lstStyle/>
          <a:p>
            <a:pPr algn="just">
              <a:lnSpc>
                <a:spcPct val="116666"/>
              </a:lnSpc>
            </a:pPr>
            <a:endParaRPr lang="en-US" altLang="zh-CN" b="0" i="0" dirty="0">
              <a:solidFill>
                <a:srgbClr val="374151"/>
              </a:solidFill>
              <a:effectLst/>
              <a:latin typeface="Söhne"/>
            </a:endParaRPr>
          </a:p>
          <a:p>
            <a:pPr algn="just">
              <a:lnSpc>
                <a:spcPct val="116666"/>
              </a:lnSpc>
            </a:pPr>
            <a:r>
              <a:rPr lang="en-US" altLang="zh-CN" b="0" i="0" dirty="0">
                <a:solidFill>
                  <a:srgbClr val="374151"/>
                </a:solidFill>
                <a:effectLst/>
                <a:latin typeface="Söhne"/>
              </a:rPr>
              <a:t>-</a:t>
            </a:r>
            <a:r>
              <a:rPr lang="en-US" altLang="zh-CN" b="0" i="0" dirty="0" err="1">
                <a:solidFill>
                  <a:srgbClr val="374151"/>
                </a:solidFill>
                <a:effectLst/>
                <a:latin typeface="Söhne"/>
              </a:rPr>
              <a:t>fstack</a:t>
            </a:r>
            <a:r>
              <a:rPr lang="en-US" altLang="zh-CN" b="0" i="0" dirty="0">
                <a:solidFill>
                  <a:srgbClr val="374151"/>
                </a:solidFill>
                <a:effectLst/>
                <a:latin typeface="Söhne"/>
              </a:rPr>
              <a:t>-protector-strong</a:t>
            </a:r>
          </a:p>
          <a:p>
            <a:pPr algn="just">
              <a:lnSpc>
                <a:spcPct val="116666"/>
              </a:lnSpc>
            </a:pPr>
            <a:r>
              <a:rPr lang="zh-CN" altLang="en-US" b="0" i="0" dirty="0">
                <a:solidFill>
                  <a:srgbClr val="374151"/>
                </a:solidFill>
                <a:effectLst/>
                <a:latin typeface="Söhne"/>
              </a:rPr>
              <a:t>启用堆栈保护器，</a:t>
            </a:r>
            <a:endParaRPr lang="en-US" altLang="zh-CN" b="0" i="0" dirty="0">
              <a:solidFill>
                <a:srgbClr val="374151"/>
              </a:solidFill>
              <a:effectLst/>
              <a:latin typeface="Söhne"/>
            </a:endParaRPr>
          </a:p>
          <a:p>
            <a:pPr algn="just">
              <a:lnSpc>
                <a:spcPct val="116666"/>
              </a:lnSpc>
            </a:pPr>
            <a:endParaRPr lang="en-US" altLang="zh-CN" b="0" i="0" dirty="0">
              <a:solidFill>
                <a:srgbClr val="374151"/>
              </a:solidFill>
              <a:effectLst/>
              <a:latin typeface="Söhne"/>
            </a:endParaRPr>
          </a:p>
          <a:p>
            <a:pPr algn="just">
              <a:lnSpc>
                <a:spcPct val="116666"/>
              </a:lnSpc>
            </a:pPr>
            <a:r>
              <a:rPr lang="en-US" altLang="zh-CN" b="0" i="0" dirty="0">
                <a:solidFill>
                  <a:srgbClr val="374151"/>
                </a:solidFill>
                <a:effectLst/>
                <a:latin typeface="Söhne"/>
              </a:rPr>
              <a:t>-</a:t>
            </a:r>
            <a:r>
              <a:rPr lang="en-US" altLang="zh-CN" b="0" i="0" dirty="0" err="1">
                <a:solidFill>
                  <a:srgbClr val="374151"/>
                </a:solidFill>
                <a:effectLst/>
                <a:latin typeface="Söhne"/>
              </a:rPr>
              <a:t>Wformat</a:t>
            </a:r>
            <a:r>
              <a:rPr lang="en-US" altLang="zh-CN" b="0" i="0" dirty="0">
                <a:solidFill>
                  <a:srgbClr val="374151"/>
                </a:solidFill>
                <a:effectLst/>
                <a:latin typeface="Söhne"/>
              </a:rPr>
              <a:t>-security</a:t>
            </a:r>
          </a:p>
          <a:p>
            <a:pPr algn="just">
              <a:lnSpc>
                <a:spcPct val="116666"/>
              </a:lnSpc>
            </a:pPr>
            <a:r>
              <a:rPr lang="zh-CN" altLang="en-US" b="0" i="0" dirty="0">
                <a:solidFill>
                  <a:srgbClr val="374151"/>
                </a:solidFill>
                <a:effectLst/>
                <a:latin typeface="Söhne"/>
              </a:rPr>
              <a:t>检查格式化字符串的安全性</a:t>
            </a:r>
            <a:endParaRPr lang="zh-CN" altLang="en-US" dirty="0">
              <a:solidFill>
                <a:schemeClr val="bg1">
                  <a:lumMod val="50000"/>
                </a:schemeClr>
              </a:solidFill>
              <a:latin typeface="+mj-ea"/>
            </a:endParaRPr>
          </a:p>
        </p:txBody>
      </p:sp>
      <p:sp>
        <p:nvSpPr>
          <p:cNvPr id="18" name="Object 4013">
            <a:extLst>
              <a:ext uri="{FF2B5EF4-FFF2-40B4-BE49-F238E27FC236}">
                <a16:creationId xmlns:a16="http://schemas.microsoft.com/office/drawing/2014/main" id="{9EDD8800-97C0-4CAF-9DB2-5F6AB45CB80A}"/>
              </a:ext>
            </a:extLst>
          </p:cNvPr>
          <p:cNvSpPr txBox="1"/>
          <p:nvPr/>
        </p:nvSpPr>
        <p:spPr>
          <a:xfrm>
            <a:off x="8207814" y="2594909"/>
            <a:ext cx="2643961" cy="320637"/>
          </a:xfrm>
          <a:prstGeom prst="rect">
            <a:avLst/>
          </a:prstGeom>
        </p:spPr>
        <p:txBody>
          <a:bodyPr vert="horz" rtlCol="0" anchor="ctr" anchorCtr="0">
            <a:noAutofit/>
          </a:bodyPr>
          <a:lstStyle/>
          <a:p>
            <a:pPr>
              <a:lnSpc>
                <a:spcPct val="95833"/>
              </a:lnSpc>
            </a:pPr>
            <a:r>
              <a:rPr lang="zh-CN" altLang="en-US" sz="2000" b="1" dirty="0">
                <a:solidFill>
                  <a:schemeClr val="tx1">
                    <a:lumMod val="75000"/>
                    <a:lumOff val="25000"/>
                  </a:schemeClr>
                </a:solidFill>
                <a:latin typeface="+mj-ea"/>
                <a:ea typeface="+mj-ea"/>
              </a:rPr>
              <a:t>漏洞扫描和代码审查</a:t>
            </a:r>
            <a:endParaRPr lang="zh-CN" altLang="en-US" sz="1050" b="1" dirty="0">
              <a:solidFill>
                <a:schemeClr val="tx1">
                  <a:lumMod val="75000"/>
                  <a:lumOff val="25000"/>
                </a:schemeClr>
              </a:solidFill>
              <a:latin typeface="+mj-ea"/>
              <a:ea typeface="+mj-ea"/>
            </a:endParaRPr>
          </a:p>
        </p:txBody>
      </p:sp>
      <p:sp>
        <p:nvSpPr>
          <p:cNvPr id="19" name="Object 4014">
            <a:extLst>
              <a:ext uri="{FF2B5EF4-FFF2-40B4-BE49-F238E27FC236}">
                <a16:creationId xmlns:a16="http://schemas.microsoft.com/office/drawing/2014/main" id="{73350756-5620-4EE1-B1CE-2457ADA1FC8D}"/>
              </a:ext>
            </a:extLst>
          </p:cNvPr>
          <p:cNvSpPr txBox="1"/>
          <p:nvPr/>
        </p:nvSpPr>
        <p:spPr>
          <a:xfrm>
            <a:off x="8272730" y="3171278"/>
            <a:ext cx="2643961" cy="815535"/>
          </a:xfrm>
          <a:prstGeom prst="rect">
            <a:avLst/>
          </a:prstGeom>
        </p:spPr>
        <p:txBody>
          <a:bodyPr vert="horz" rtlCol="0" anchor="t" anchorCtr="0">
            <a:noAutofit/>
          </a:bodyPr>
          <a:lstStyle/>
          <a:p>
            <a:pPr algn="just">
              <a:lnSpc>
                <a:spcPct val="116666"/>
              </a:lnSpc>
            </a:pPr>
            <a:r>
              <a:rPr lang="zh-CN" altLang="en-US" b="0" i="0" dirty="0">
                <a:solidFill>
                  <a:srgbClr val="374151"/>
                </a:solidFill>
                <a:effectLst/>
                <a:latin typeface="Söhne"/>
              </a:rPr>
              <a:t>使用漏洞扫描器来检测程序中的漏洞</a:t>
            </a:r>
            <a:endParaRPr lang="en-US" altLang="zh-CN" b="0" i="0" dirty="0">
              <a:solidFill>
                <a:srgbClr val="374151"/>
              </a:solidFill>
              <a:effectLst/>
              <a:latin typeface="Söhne"/>
            </a:endParaRPr>
          </a:p>
          <a:p>
            <a:pPr algn="just">
              <a:lnSpc>
                <a:spcPct val="116666"/>
              </a:lnSpc>
            </a:pPr>
            <a:endParaRPr lang="en-US" altLang="zh-CN" dirty="0">
              <a:solidFill>
                <a:srgbClr val="374151"/>
              </a:solidFill>
              <a:latin typeface="Söhne"/>
            </a:endParaRPr>
          </a:p>
          <a:p>
            <a:pPr algn="just">
              <a:lnSpc>
                <a:spcPct val="116666"/>
              </a:lnSpc>
            </a:pPr>
            <a:r>
              <a:rPr lang="zh-CN" altLang="en-US" b="0" i="0" dirty="0">
                <a:solidFill>
                  <a:srgbClr val="374151"/>
                </a:solidFill>
                <a:effectLst/>
                <a:latin typeface="Söhne"/>
              </a:rPr>
              <a:t>使用代码审查工具来检查代码中的安全性问题</a:t>
            </a:r>
            <a:endParaRPr lang="zh-CN" altLang="en-US" dirty="0">
              <a:solidFill>
                <a:schemeClr val="bg1">
                  <a:lumMod val="50000"/>
                </a:schemeClr>
              </a:solidFill>
              <a:latin typeface="+mj-ea"/>
            </a:endParaRPr>
          </a:p>
        </p:txBody>
      </p:sp>
      <p:sp>
        <p:nvSpPr>
          <p:cNvPr id="22" name="Freeform 11">
            <a:extLst>
              <a:ext uri="{FF2B5EF4-FFF2-40B4-BE49-F238E27FC236}">
                <a16:creationId xmlns:a16="http://schemas.microsoft.com/office/drawing/2014/main" id="{949232FA-B574-47AB-80DD-A06BCE353CAC}"/>
              </a:ext>
            </a:extLst>
          </p:cNvPr>
          <p:cNvSpPr>
            <a:spLocks noEditPoints="1"/>
          </p:cNvSpPr>
          <p:nvPr/>
        </p:nvSpPr>
        <p:spPr bwMode="auto">
          <a:xfrm>
            <a:off x="4709983" y="1782358"/>
            <a:ext cx="576345" cy="520858"/>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a:extLst>
              <a:ext uri="{FF2B5EF4-FFF2-40B4-BE49-F238E27FC236}">
                <a16:creationId xmlns:a16="http://schemas.microsoft.com/office/drawing/2014/main" id="{72BC58B9-982C-4B26-A108-EE13D04C9948}"/>
              </a:ext>
            </a:extLst>
          </p:cNvPr>
          <p:cNvGrpSpPr/>
          <p:nvPr/>
        </p:nvGrpSpPr>
        <p:grpSpPr>
          <a:xfrm>
            <a:off x="1388477" y="1714778"/>
            <a:ext cx="578031" cy="565362"/>
            <a:chOff x="3380126" y="4286250"/>
            <a:chExt cx="544513" cy="544513"/>
          </a:xfrm>
        </p:grpSpPr>
        <p:sp>
          <p:nvSpPr>
            <p:cNvPr id="23" name="Freeform 17">
              <a:extLst>
                <a:ext uri="{FF2B5EF4-FFF2-40B4-BE49-F238E27FC236}">
                  <a16:creationId xmlns:a16="http://schemas.microsoft.com/office/drawing/2014/main" id="{55DBC0CE-15FB-417F-B323-6EF88F1E1088}"/>
                </a:ext>
              </a:extLst>
            </p:cNvPr>
            <p:cNvSpPr>
              <a:spLocks noEditPoints="1"/>
            </p:cNvSpPr>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B0E89743-8FE7-422F-A19F-A33E96F262CA}"/>
                </a:ext>
              </a:extLst>
            </p:cNvPr>
            <p:cNvSpPr>
              <a:spLocks noEditPoints="1"/>
            </p:cNvSpPr>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BA540002-0D81-443B-8F5A-581B2FA7D81D}"/>
                </a:ext>
              </a:extLst>
            </p:cNvPr>
            <p:cNvSpPr>
              <a:spLocks noEditPoints="1"/>
            </p:cNvSpPr>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D3F73766-51BE-4812-AA0D-892077106629}"/>
                </a:ext>
              </a:extLst>
            </p:cNvPr>
            <p:cNvSpPr>
              <a:spLocks/>
            </p:cNvSpPr>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56">
            <a:extLst>
              <a:ext uri="{FF2B5EF4-FFF2-40B4-BE49-F238E27FC236}">
                <a16:creationId xmlns:a16="http://schemas.microsoft.com/office/drawing/2014/main" id="{2B51EC69-A54B-49AA-9EF3-861B06C1951A}"/>
              </a:ext>
            </a:extLst>
          </p:cNvPr>
          <p:cNvSpPr>
            <a:spLocks noEditPoints="1"/>
          </p:cNvSpPr>
          <p:nvPr/>
        </p:nvSpPr>
        <p:spPr bwMode="auto">
          <a:xfrm>
            <a:off x="8272730" y="1734765"/>
            <a:ext cx="532529" cy="520858"/>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半闭框 29">
            <a:extLst>
              <a:ext uri="{FF2B5EF4-FFF2-40B4-BE49-F238E27FC236}">
                <a16:creationId xmlns:a16="http://schemas.microsoft.com/office/drawing/2014/main" id="{97AAD517-ECBC-4A9F-A177-8D2FE0AF94A3}"/>
              </a:ext>
            </a:extLst>
          </p:cNvPr>
          <p:cNvSpPr/>
          <p:nvPr/>
        </p:nvSpPr>
        <p:spPr>
          <a:xfrm rot="10800000">
            <a:off x="7336594" y="5343735"/>
            <a:ext cx="322028" cy="329979"/>
          </a:xfrm>
          <a:prstGeom prst="halfFram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a:extLst>
              <a:ext uri="{FF2B5EF4-FFF2-40B4-BE49-F238E27FC236}">
                <a16:creationId xmlns:a16="http://schemas.microsoft.com/office/drawing/2014/main" id="{3ECD06E0-D15C-4A63-8E46-C827D59924F1}"/>
              </a:ext>
            </a:extLst>
          </p:cNvPr>
          <p:cNvSpPr/>
          <p:nvPr/>
        </p:nvSpPr>
        <p:spPr>
          <a:xfrm rot="10800000">
            <a:off x="10768600" y="5343735"/>
            <a:ext cx="322028" cy="329979"/>
          </a:xfrm>
          <a:prstGeom prst="halfFram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a:extLst>
              <a:ext uri="{FF2B5EF4-FFF2-40B4-BE49-F238E27FC236}">
                <a16:creationId xmlns:a16="http://schemas.microsoft.com/office/drawing/2014/main" id="{DF22908C-F1CC-402C-9D0D-69C1E7BAC706}"/>
              </a:ext>
            </a:extLst>
          </p:cNvPr>
          <p:cNvSpPr/>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8912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zh-CN" altLang="en-US" sz="6600" dirty="0"/>
              <a:t>感谢您的关注</a:t>
            </a:r>
            <a:endParaRPr lang="en-US" altLang="zh-CN" sz="6600" dirty="0"/>
          </a:p>
          <a:p>
            <a:pPr algn="ctr"/>
            <a:r>
              <a:rPr lang="en-US" altLang="zh-CN" sz="3600" b="0" dirty="0"/>
              <a:t>THANK YOU</a:t>
            </a:r>
            <a:endParaRPr lang="zh-CN" altLang="en-US" sz="3600" b="0" dirty="0"/>
          </a:p>
        </p:txBody>
      </p:sp>
    </p:spTree>
    <p:extLst>
      <p:ext uri="{BB962C8B-B14F-4D97-AF65-F5344CB8AC3E}">
        <p14:creationId xmlns:p14="http://schemas.microsoft.com/office/powerpoint/2010/main" val="389403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函数的调用过程</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pic>
        <p:nvPicPr>
          <p:cNvPr id="4" name="图片 3">
            <a:extLst>
              <a:ext uri="{FF2B5EF4-FFF2-40B4-BE49-F238E27FC236}">
                <a16:creationId xmlns:a16="http://schemas.microsoft.com/office/drawing/2014/main" id="{3FD49B88-189F-D9FE-0F42-347C66B684A7}"/>
              </a:ext>
            </a:extLst>
          </p:cNvPr>
          <p:cNvPicPr>
            <a:picLocks noChangeAspect="1"/>
          </p:cNvPicPr>
          <p:nvPr/>
        </p:nvPicPr>
        <p:blipFill>
          <a:blip r:embed="rId3"/>
          <a:stretch>
            <a:fillRect/>
          </a:stretch>
        </p:blipFill>
        <p:spPr>
          <a:xfrm>
            <a:off x="289560" y="2953764"/>
            <a:ext cx="3753670" cy="1682285"/>
          </a:xfrm>
          <a:prstGeom prst="rect">
            <a:avLst/>
          </a:prstGeom>
        </p:spPr>
      </p:pic>
      <p:pic>
        <p:nvPicPr>
          <p:cNvPr id="8" name="图片 7">
            <a:extLst>
              <a:ext uri="{FF2B5EF4-FFF2-40B4-BE49-F238E27FC236}">
                <a16:creationId xmlns:a16="http://schemas.microsoft.com/office/drawing/2014/main" id="{A19B5F9D-2F75-14DC-F496-5D18BA34649A}"/>
              </a:ext>
            </a:extLst>
          </p:cNvPr>
          <p:cNvPicPr>
            <a:picLocks noChangeAspect="1"/>
          </p:cNvPicPr>
          <p:nvPr/>
        </p:nvPicPr>
        <p:blipFill>
          <a:blip r:embed="rId4"/>
          <a:stretch>
            <a:fillRect/>
          </a:stretch>
        </p:blipFill>
        <p:spPr>
          <a:xfrm>
            <a:off x="4420914" y="1712107"/>
            <a:ext cx="7176271" cy="4165601"/>
          </a:xfrm>
          <a:prstGeom prst="rect">
            <a:avLst/>
          </a:prstGeom>
        </p:spPr>
      </p:pic>
      <p:pic>
        <p:nvPicPr>
          <p:cNvPr id="6" name="图片 5">
            <a:extLst>
              <a:ext uri="{FF2B5EF4-FFF2-40B4-BE49-F238E27FC236}">
                <a16:creationId xmlns:a16="http://schemas.microsoft.com/office/drawing/2014/main" id="{21568E39-FFA8-2CDE-D376-3FB0717DA0C1}"/>
              </a:ext>
            </a:extLst>
          </p:cNvPr>
          <p:cNvPicPr>
            <a:picLocks noChangeAspect="1"/>
          </p:cNvPicPr>
          <p:nvPr/>
        </p:nvPicPr>
        <p:blipFill>
          <a:blip r:embed="rId5"/>
          <a:stretch>
            <a:fillRect/>
          </a:stretch>
        </p:blipFill>
        <p:spPr>
          <a:xfrm>
            <a:off x="9415168" y="1515356"/>
            <a:ext cx="1802730" cy="817595"/>
          </a:xfrm>
          <a:prstGeom prst="rect">
            <a:avLst/>
          </a:prstGeom>
        </p:spPr>
      </p:pic>
    </p:spTree>
    <p:extLst>
      <p:ext uri="{BB962C8B-B14F-4D97-AF65-F5344CB8AC3E}">
        <p14:creationId xmlns:p14="http://schemas.microsoft.com/office/powerpoint/2010/main" val="2837485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CPU</a:t>
            </a:r>
            <a:r>
              <a:rPr lang="zh-CN" altLang="en-US" dirty="0"/>
              <a:t>寄存器</a:t>
            </a:r>
            <a:endParaRPr lang="zh-CN" altLang="en-US" b="0" dirty="0"/>
          </a:p>
        </p:txBody>
      </p:sp>
      <p:sp>
        <p:nvSpPr>
          <p:cNvPr id="2" name="灯片编号占位符 1">
            <a:extLst>
              <a:ext uri="{FF2B5EF4-FFF2-40B4-BE49-F238E27FC236}">
                <a16:creationId xmlns:a16="http://schemas.microsoft.com/office/drawing/2014/main" id="{F938485E-97BE-4F38-8E2C-0BD3EFEBC5D3}"/>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sp>
        <p:nvSpPr>
          <p:cNvPr id="8" name="文本框 7">
            <a:extLst>
              <a:ext uri="{FF2B5EF4-FFF2-40B4-BE49-F238E27FC236}">
                <a16:creationId xmlns:a16="http://schemas.microsoft.com/office/drawing/2014/main" id="{A7A102D2-D536-9B24-E612-9A5739115EDF}"/>
              </a:ext>
            </a:extLst>
          </p:cNvPr>
          <p:cNvSpPr txBox="1"/>
          <p:nvPr/>
        </p:nvSpPr>
        <p:spPr>
          <a:xfrm>
            <a:off x="5384525" y="1953788"/>
            <a:ext cx="4483100" cy="2950423"/>
          </a:xfrm>
          <a:prstGeom prst="rect">
            <a:avLst/>
          </a:prstGeom>
          <a:noFill/>
        </p:spPr>
        <p:txBody>
          <a:bodyPr wrap="square" rtlCol="0">
            <a:spAutoFit/>
          </a:bodyPr>
          <a:lstStyle/>
          <a:p>
            <a:pPr algn="just">
              <a:lnSpc>
                <a:spcPct val="120000"/>
              </a:lnSpc>
              <a:spcBef>
                <a:spcPts val="600"/>
              </a:spcBef>
            </a:pPr>
            <a:r>
              <a:rPr lang="en-US" altLang="zh-CN" sz="2400" b="0" i="0" dirty="0" err="1">
                <a:solidFill>
                  <a:srgbClr val="121212"/>
                </a:solidFill>
                <a:effectLst/>
                <a:latin typeface="-apple-system"/>
              </a:rPr>
              <a:t>eip</a:t>
            </a:r>
            <a:r>
              <a:rPr lang="zh-CN" altLang="en-US" sz="2400" b="0" i="0" dirty="0">
                <a:solidFill>
                  <a:srgbClr val="121212"/>
                </a:solidFill>
                <a:effectLst/>
                <a:latin typeface="-apple-system"/>
              </a:rPr>
              <a:t>永远指向代码区中将要执行的下一条指令，执行方式包括顺序执行和跳转</a:t>
            </a:r>
            <a:endParaRPr lang="en-US" altLang="zh-CN" sz="2400" b="0" i="0" dirty="0">
              <a:solidFill>
                <a:srgbClr val="121212"/>
              </a:solidFill>
              <a:effectLst/>
              <a:latin typeface="-apple-system"/>
            </a:endParaRPr>
          </a:p>
          <a:p>
            <a:pPr algn="just">
              <a:lnSpc>
                <a:spcPct val="120000"/>
              </a:lnSpc>
              <a:spcBef>
                <a:spcPts val="600"/>
              </a:spcBef>
            </a:pPr>
            <a:endParaRPr lang="en-US" altLang="zh-CN" sz="2400" b="0" i="0" dirty="0">
              <a:solidFill>
                <a:srgbClr val="121212"/>
              </a:solidFill>
              <a:effectLst/>
              <a:latin typeface="-apple-system"/>
            </a:endParaRPr>
          </a:p>
          <a:p>
            <a:pPr algn="just">
              <a:lnSpc>
                <a:spcPct val="120000"/>
              </a:lnSpc>
              <a:spcBef>
                <a:spcPts val="600"/>
              </a:spcBef>
            </a:pPr>
            <a:r>
              <a:rPr lang="en-US" altLang="zh-CN" sz="2400" b="0" i="0" dirty="0" err="1">
                <a:solidFill>
                  <a:srgbClr val="121212"/>
                </a:solidFill>
                <a:effectLst/>
                <a:latin typeface="-apple-system"/>
              </a:rPr>
              <a:t>ebp</a:t>
            </a:r>
            <a:r>
              <a:rPr lang="zh-CN" altLang="en-US" sz="2400" b="0" i="0" dirty="0">
                <a:solidFill>
                  <a:srgbClr val="121212"/>
                </a:solidFill>
                <a:effectLst/>
                <a:latin typeface="-apple-system"/>
              </a:rPr>
              <a:t>和</a:t>
            </a:r>
            <a:r>
              <a:rPr lang="en-US" altLang="zh-CN" sz="2400" b="0" i="0" dirty="0" err="1">
                <a:solidFill>
                  <a:srgbClr val="121212"/>
                </a:solidFill>
                <a:effectLst/>
                <a:latin typeface="-apple-system"/>
              </a:rPr>
              <a:t>esp</a:t>
            </a:r>
            <a:r>
              <a:rPr lang="zh-CN" altLang="en-US" sz="2400" b="0" i="0" dirty="0">
                <a:solidFill>
                  <a:srgbClr val="121212"/>
                </a:solidFill>
                <a:effectLst/>
                <a:latin typeface="-apple-system"/>
              </a:rPr>
              <a:t>用于管理栈空间，</a:t>
            </a:r>
            <a:endParaRPr lang="en-US" altLang="zh-CN" sz="2400" b="0" i="0" dirty="0">
              <a:solidFill>
                <a:srgbClr val="121212"/>
              </a:solidFill>
              <a:effectLst/>
              <a:latin typeface="-apple-system"/>
            </a:endParaRPr>
          </a:p>
          <a:p>
            <a:pPr algn="just">
              <a:lnSpc>
                <a:spcPct val="120000"/>
              </a:lnSpc>
              <a:spcBef>
                <a:spcPts val="600"/>
              </a:spcBef>
            </a:pPr>
            <a:r>
              <a:rPr lang="en-US" altLang="zh-CN" sz="2400" b="0" i="0" dirty="0" err="1">
                <a:solidFill>
                  <a:srgbClr val="121212"/>
                </a:solidFill>
                <a:effectLst/>
                <a:latin typeface="-apple-system"/>
              </a:rPr>
              <a:t>ebp</a:t>
            </a:r>
            <a:r>
              <a:rPr lang="zh-CN" altLang="en-US" sz="2400" b="0" i="0" dirty="0">
                <a:solidFill>
                  <a:srgbClr val="121212"/>
                </a:solidFill>
                <a:effectLst/>
                <a:latin typeface="-apple-system"/>
              </a:rPr>
              <a:t>指向栈底，</a:t>
            </a:r>
            <a:r>
              <a:rPr lang="en-US" altLang="zh-CN" sz="2400" b="0" i="0" dirty="0" err="1">
                <a:solidFill>
                  <a:srgbClr val="121212"/>
                </a:solidFill>
                <a:effectLst/>
                <a:latin typeface="-apple-system"/>
              </a:rPr>
              <a:t>esp</a:t>
            </a:r>
            <a:r>
              <a:rPr lang="zh-CN" altLang="en-US" sz="2400" b="0" i="0" dirty="0">
                <a:solidFill>
                  <a:srgbClr val="121212"/>
                </a:solidFill>
                <a:effectLst/>
                <a:latin typeface="-apple-system"/>
              </a:rPr>
              <a:t>指向栈顶</a:t>
            </a:r>
            <a:endParaRPr lang="zh-CN" altLang="en-US" sz="2400" b="1" dirty="0">
              <a:solidFill>
                <a:schemeClr val="tx1">
                  <a:lumMod val="75000"/>
                  <a:lumOff val="25000"/>
                </a:schemeClr>
              </a:solidFill>
            </a:endParaRPr>
          </a:p>
        </p:txBody>
      </p:sp>
      <p:pic>
        <p:nvPicPr>
          <p:cNvPr id="10" name="图片 9">
            <a:extLst>
              <a:ext uri="{FF2B5EF4-FFF2-40B4-BE49-F238E27FC236}">
                <a16:creationId xmlns:a16="http://schemas.microsoft.com/office/drawing/2014/main" id="{881BE87A-0F16-178F-E99B-69FB0C7BDAB7}"/>
              </a:ext>
            </a:extLst>
          </p:cNvPr>
          <p:cNvPicPr>
            <a:picLocks noChangeAspect="1"/>
          </p:cNvPicPr>
          <p:nvPr/>
        </p:nvPicPr>
        <p:blipFill>
          <a:blip r:embed="rId3"/>
          <a:stretch>
            <a:fillRect/>
          </a:stretch>
        </p:blipFill>
        <p:spPr>
          <a:xfrm>
            <a:off x="710565" y="1704974"/>
            <a:ext cx="4400550" cy="3448050"/>
          </a:xfrm>
          <a:prstGeom prst="rect">
            <a:avLst/>
          </a:prstGeom>
        </p:spPr>
      </p:pic>
    </p:spTree>
    <p:extLst>
      <p:ext uri="{BB962C8B-B14F-4D97-AF65-F5344CB8AC3E}">
        <p14:creationId xmlns:p14="http://schemas.microsoft.com/office/powerpoint/2010/main" val="553891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1056365" y="2126606"/>
            <a:ext cx="4483100" cy="3169073"/>
          </a:xfrm>
          <a:prstGeom prst="rect">
            <a:avLst/>
          </a:prstGeom>
          <a:noFill/>
        </p:spPr>
        <p:txBody>
          <a:bodyPr wrap="square" rtlCol="0">
            <a:spAutoFit/>
          </a:bodyPr>
          <a:lstStyle/>
          <a:p>
            <a:pPr algn="just">
              <a:lnSpc>
                <a:spcPct val="120000"/>
              </a:lnSpc>
              <a:spcBef>
                <a:spcPts val="600"/>
              </a:spcBef>
            </a:pPr>
            <a:r>
              <a:rPr lang="zh-CN" altLang="en-US" sz="2000" b="0" i="0" dirty="0">
                <a:solidFill>
                  <a:srgbClr val="121212"/>
                </a:solidFill>
                <a:effectLst/>
                <a:latin typeface="-apple-system"/>
              </a:rPr>
              <a:t>程序运行期间在内存中分配的一个连续的区域，用于保存包括字符数组在内的各种数据类型</a:t>
            </a:r>
            <a:r>
              <a:rPr lang="zh-CN" altLang="en-US" sz="2000" dirty="0">
                <a:solidFill>
                  <a:srgbClr val="121212"/>
                </a:solidFill>
                <a:latin typeface="-apple-system"/>
              </a:rPr>
              <a:t>。</a:t>
            </a:r>
            <a:endParaRPr lang="en-US" altLang="zh-CN" sz="2000" dirty="0">
              <a:solidFill>
                <a:srgbClr val="121212"/>
              </a:solidFill>
              <a:latin typeface="-apple-system"/>
            </a:endParaRPr>
          </a:p>
          <a:p>
            <a:pPr algn="just">
              <a:lnSpc>
                <a:spcPct val="120000"/>
              </a:lnSpc>
              <a:spcBef>
                <a:spcPts val="600"/>
              </a:spcBef>
            </a:pPr>
            <a:endParaRPr lang="en-US" altLang="zh-CN" sz="2000" dirty="0">
              <a:solidFill>
                <a:srgbClr val="121212"/>
              </a:solidFill>
              <a:latin typeface="-apple-system"/>
            </a:endParaRPr>
          </a:p>
          <a:p>
            <a:pPr algn="just">
              <a:lnSpc>
                <a:spcPct val="120000"/>
              </a:lnSpc>
              <a:spcBef>
                <a:spcPts val="600"/>
              </a:spcBef>
            </a:pPr>
            <a:r>
              <a:rPr lang="zh-CN" altLang="en-US" sz="2000" dirty="0">
                <a:solidFill>
                  <a:srgbClr val="121212"/>
                </a:solidFill>
                <a:latin typeface="-apple-system"/>
              </a:rPr>
              <a:t>溢出：</a:t>
            </a:r>
            <a:r>
              <a:rPr lang="zh-CN" altLang="en-US" sz="2000" b="0" i="0" dirty="0">
                <a:solidFill>
                  <a:srgbClr val="121212"/>
                </a:solidFill>
                <a:effectLst/>
                <a:latin typeface="-apple-system"/>
              </a:rPr>
              <a:t>向固定长度的缓冲区中写入超出其预先分配长度的内容，造成缓冲区中数据的溢出，从而</a:t>
            </a:r>
            <a:r>
              <a:rPr lang="zh-CN" altLang="en-US" sz="2000" b="1" i="0" dirty="0">
                <a:solidFill>
                  <a:srgbClr val="121212"/>
                </a:solidFill>
                <a:effectLst/>
                <a:latin typeface="-apple-system"/>
              </a:rPr>
              <a:t>覆盖了缓冲区周围的内存空间</a:t>
            </a:r>
            <a:endParaRPr lang="zh-CN" altLang="en-US" sz="2000" b="1" dirty="0">
              <a:solidFill>
                <a:schemeClr val="tx1">
                  <a:lumMod val="75000"/>
                  <a:lumOff val="25000"/>
                </a:schemeClr>
              </a:solidFill>
            </a:endParaRPr>
          </a:p>
        </p:txBody>
      </p:sp>
      <p:sp>
        <p:nvSpPr>
          <p:cNvPr id="15" name="矩形 14">
            <a:extLst>
              <a:ext uri="{FF2B5EF4-FFF2-40B4-BE49-F238E27FC236}">
                <a16:creationId xmlns:a16="http://schemas.microsoft.com/office/drawing/2014/main" id="{96CDA58A-611E-444E-A389-51A94EFB8725}"/>
              </a:ext>
            </a:extLst>
          </p:cNvPr>
          <p:cNvSpPr/>
          <p:nvPr/>
        </p:nvSpPr>
        <p:spPr>
          <a:xfrm>
            <a:off x="2047846" y="854724"/>
            <a:ext cx="2576347" cy="669286"/>
          </a:xfrm>
          <a:prstGeom prst="rect">
            <a:avLst/>
          </a:prstGeom>
        </p:spPr>
        <p:txBody>
          <a:bodyPr wrap="none">
            <a:spAutoFit/>
          </a:bodyPr>
          <a:lstStyle/>
          <a:p>
            <a:pPr algn="ctr">
              <a:lnSpc>
                <a:spcPct val="130000"/>
              </a:lnSpc>
            </a:pPr>
            <a:r>
              <a:rPr lang="zh-CN" altLang="en-US" sz="3200" b="1" dirty="0">
                <a:solidFill>
                  <a:schemeClr val="tx1">
                    <a:lumMod val="75000"/>
                    <a:lumOff val="25000"/>
                  </a:schemeClr>
                </a:solidFill>
              </a:rPr>
              <a:t>缓冲区</a:t>
            </a:r>
            <a:r>
              <a:rPr lang="en-US" altLang="zh-CN" sz="3200" b="1" dirty="0">
                <a:solidFill>
                  <a:schemeClr val="tx1">
                    <a:lumMod val="75000"/>
                    <a:lumOff val="25000"/>
                  </a:schemeClr>
                </a:solidFill>
              </a:rPr>
              <a:t>buffer</a:t>
            </a:r>
            <a:endParaRPr lang="en-US" altLang="zh-CN" sz="3200" dirty="0">
              <a:solidFill>
                <a:schemeClr val="tx1">
                  <a:lumMod val="75000"/>
                  <a:lumOff val="25000"/>
                </a:schemeClr>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1103684" y="1713576"/>
            <a:ext cx="4268416"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E8B845E-552C-4353-B722-CCAA9E8EA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500" y="971550"/>
            <a:ext cx="4914900" cy="4798073"/>
          </a:xfrm>
          <a:prstGeom prst="roundRect">
            <a:avLst>
              <a:gd name="adj" fmla="val 5324"/>
            </a:avLst>
          </a:prstGeom>
          <a:solidFill>
            <a:srgbClr val="FFFFFF">
              <a:shade val="85000"/>
            </a:srgbClr>
          </a:solidFill>
          <a:ln>
            <a:solidFill>
              <a:schemeClr val="bg1">
                <a:lumMod val="85000"/>
              </a:schemeClr>
            </a:solidFill>
          </a:ln>
          <a:effectLst/>
        </p:spPr>
      </p:pic>
      <p:sp>
        <p:nvSpPr>
          <p:cNvPr id="2" name="灯片编号占位符 1">
            <a:extLst>
              <a:ext uri="{FF2B5EF4-FFF2-40B4-BE49-F238E27FC236}">
                <a16:creationId xmlns:a16="http://schemas.microsoft.com/office/drawing/2014/main" id="{70E675A1-AEEB-4088-AA05-C92FFCFA837E}"/>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spTree>
    <p:extLst>
      <p:ext uri="{BB962C8B-B14F-4D97-AF65-F5344CB8AC3E}">
        <p14:creationId xmlns:p14="http://schemas.microsoft.com/office/powerpoint/2010/main" val="3413686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E30116AD-5A9A-4C57-BD8E-8B8F043A5F5F}"/>
              </a:ext>
            </a:extLst>
          </p:cNvPr>
          <p:cNvSpPr txBox="1"/>
          <p:nvPr/>
        </p:nvSpPr>
        <p:spPr>
          <a:xfrm>
            <a:off x="1103684" y="2446646"/>
            <a:ext cx="4483100" cy="1537857"/>
          </a:xfrm>
          <a:prstGeom prst="rect">
            <a:avLst/>
          </a:prstGeom>
          <a:noFill/>
        </p:spPr>
        <p:txBody>
          <a:bodyPr wrap="square" rtlCol="0">
            <a:spAutoFit/>
          </a:bodyPr>
          <a:lstStyle/>
          <a:p>
            <a:pPr algn="just">
              <a:lnSpc>
                <a:spcPct val="120000"/>
              </a:lnSpc>
              <a:spcBef>
                <a:spcPts val="600"/>
              </a:spcBef>
            </a:pPr>
            <a:r>
              <a:rPr lang="zh-CN" altLang="en-US" sz="2000" b="0" i="0" dirty="0">
                <a:solidFill>
                  <a:srgbClr val="374151"/>
                </a:solidFill>
                <a:effectLst/>
                <a:latin typeface="Söhne"/>
              </a:rPr>
              <a:t>覆盖程序堆栈中存储的数据，包括</a:t>
            </a:r>
            <a:r>
              <a:rPr lang="zh-CN" altLang="en-US" sz="2000" b="1" i="0" dirty="0">
                <a:solidFill>
                  <a:srgbClr val="374151"/>
                </a:solidFill>
                <a:effectLst/>
                <a:latin typeface="Söhne"/>
              </a:rPr>
              <a:t>返回地址、局部变量和参数</a:t>
            </a:r>
            <a:r>
              <a:rPr lang="zh-CN" altLang="en-US" sz="2000" b="0" i="0" dirty="0">
                <a:solidFill>
                  <a:srgbClr val="374151"/>
                </a:solidFill>
                <a:effectLst/>
                <a:latin typeface="Söhne"/>
              </a:rPr>
              <a:t>等重要信息，从而控制程序的执行流程，甚至执行恶意代码</a:t>
            </a:r>
            <a:endParaRPr lang="zh-CN" altLang="en-US" sz="2000" b="1" dirty="0">
              <a:solidFill>
                <a:schemeClr val="tx1">
                  <a:lumMod val="75000"/>
                  <a:lumOff val="25000"/>
                </a:schemeClr>
              </a:solidFill>
            </a:endParaRPr>
          </a:p>
        </p:txBody>
      </p:sp>
      <p:sp>
        <p:nvSpPr>
          <p:cNvPr id="15" name="矩形 14">
            <a:extLst>
              <a:ext uri="{FF2B5EF4-FFF2-40B4-BE49-F238E27FC236}">
                <a16:creationId xmlns:a16="http://schemas.microsoft.com/office/drawing/2014/main" id="{96CDA58A-611E-444E-A389-51A94EFB8725}"/>
              </a:ext>
            </a:extLst>
          </p:cNvPr>
          <p:cNvSpPr/>
          <p:nvPr/>
        </p:nvSpPr>
        <p:spPr>
          <a:xfrm>
            <a:off x="1807400" y="854724"/>
            <a:ext cx="3057247" cy="669286"/>
          </a:xfrm>
          <a:prstGeom prst="rect">
            <a:avLst/>
          </a:prstGeom>
        </p:spPr>
        <p:txBody>
          <a:bodyPr wrap="none">
            <a:spAutoFit/>
          </a:bodyPr>
          <a:lstStyle/>
          <a:p>
            <a:pPr algn="ctr">
              <a:lnSpc>
                <a:spcPct val="130000"/>
              </a:lnSpc>
            </a:pPr>
            <a:r>
              <a:rPr lang="zh-CN" altLang="en-US" sz="3200" b="1" dirty="0">
                <a:solidFill>
                  <a:schemeClr val="tx1">
                    <a:lumMod val="75000"/>
                    <a:lumOff val="25000"/>
                  </a:schemeClr>
                </a:solidFill>
              </a:rPr>
              <a:t>缓冲区溢出攻击</a:t>
            </a:r>
            <a:endParaRPr lang="en-US" altLang="zh-CN" sz="3200" dirty="0">
              <a:solidFill>
                <a:schemeClr val="tx1">
                  <a:lumMod val="75000"/>
                  <a:lumOff val="25000"/>
                </a:schemeClr>
              </a:solidFill>
            </a:endParaRPr>
          </a:p>
        </p:txBody>
      </p:sp>
      <p:cxnSp>
        <p:nvCxnSpPr>
          <p:cNvPr id="16" name="直接连接符 15">
            <a:extLst>
              <a:ext uri="{FF2B5EF4-FFF2-40B4-BE49-F238E27FC236}">
                <a16:creationId xmlns:a16="http://schemas.microsoft.com/office/drawing/2014/main" id="{10A023F2-834D-4DE1-862A-7C472DB5DB04}"/>
              </a:ext>
            </a:extLst>
          </p:cNvPr>
          <p:cNvCxnSpPr>
            <a:cxnSpLocks/>
          </p:cNvCxnSpPr>
          <p:nvPr/>
        </p:nvCxnSpPr>
        <p:spPr>
          <a:xfrm>
            <a:off x="1103684" y="1713576"/>
            <a:ext cx="4268416"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E8B845E-552C-4353-B722-CCAA9E8EA7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3500" y="971550"/>
            <a:ext cx="4914900" cy="4798073"/>
          </a:xfrm>
          <a:prstGeom prst="roundRect">
            <a:avLst>
              <a:gd name="adj" fmla="val 5324"/>
            </a:avLst>
          </a:prstGeom>
          <a:solidFill>
            <a:srgbClr val="FFFFFF">
              <a:shade val="85000"/>
            </a:srgbClr>
          </a:solidFill>
          <a:ln>
            <a:solidFill>
              <a:schemeClr val="bg1">
                <a:lumMod val="85000"/>
              </a:schemeClr>
            </a:solidFill>
          </a:ln>
          <a:effectLst/>
        </p:spPr>
      </p:pic>
      <p:sp>
        <p:nvSpPr>
          <p:cNvPr id="2" name="灯片编号占位符 1">
            <a:extLst>
              <a:ext uri="{FF2B5EF4-FFF2-40B4-BE49-F238E27FC236}">
                <a16:creationId xmlns:a16="http://schemas.microsoft.com/office/drawing/2014/main" id="{70E675A1-AEEB-4088-AA05-C92FFCFA837E}"/>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spTree>
    <p:extLst>
      <p:ext uri="{BB962C8B-B14F-4D97-AF65-F5344CB8AC3E}">
        <p14:creationId xmlns:p14="http://schemas.microsoft.com/office/powerpoint/2010/main" val="251267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050587" y="3382273"/>
            <a:ext cx="10272409" cy="724770"/>
          </a:xfrm>
        </p:spPr>
        <p:txBody>
          <a:bodyPr/>
          <a:lstStyle/>
          <a:p>
            <a:r>
              <a:rPr lang="zh-CN" altLang="en-US" dirty="0"/>
              <a:t>缓冲区溢出漏洞实验</a:t>
            </a:r>
          </a:p>
        </p:txBody>
      </p:sp>
      <p:pic>
        <p:nvPicPr>
          <p:cNvPr id="6" name="image 302">
            <a:extLst>
              <a:ext uri="{FF2B5EF4-FFF2-40B4-BE49-F238E27FC236}">
                <a16:creationId xmlns:a16="http://schemas.microsoft.com/office/drawing/2014/main" id="{24E1FA8E-1844-4960-BD42-7E69B0451EB8}"/>
              </a:ext>
            </a:extLst>
          </p:cNvPr>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a:extLst>
              <a:ext uri="{FF2B5EF4-FFF2-40B4-BE49-F238E27FC236}">
                <a16:creationId xmlns:a16="http://schemas.microsoft.com/office/drawing/2014/main" id="{2E20917B-CE14-419D-87CB-57B7816D62CB}"/>
              </a:ext>
            </a:extLst>
          </p:cNvPr>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175F8B"/>
                </a:solidFill>
                <a:latin typeface="微软雅黑" panose="020B0503020204020204" pitchFamily="34" charset="-122"/>
                <a:ea typeface="微软雅黑" panose="020B0503020204020204" pitchFamily="34" charset="-122"/>
              </a:rPr>
              <a:t>02</a:t>
            </a:r>
            <a:endParaRPr lang="zh-CN" altLang="en-US" sz="900" b="1" dirty="0">
              <a:solidFill>
                <a:srgbClr val="175F8B"/>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356760EA-2961-4276-A8B1-F1E1064C5EC2}"/>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sp>
        <p:nvSpPr>
          <p:cNvPr id="8" name="文本占位符 7">
            <a:extLst>
              <a:ext uri="{FF2B5EF4-FFF2-40B4-BE49-F238E27FC236}">
                <a16:creationId xmlns:a16="http://schemas.microsoft.com/office/drawing/2014/main" id="{90A8E2C2-9123-B61E-FACF-E1ED5C1B51E3}"/>
              </a:ext>
            </a:extLst>
          </p:cNvPr>
          <p:cNvSpPr>
            <a:spLocks noGrp="1"/>
          </p:cNvSpPr>
          <p:nvPr>
            <p:ph type="body" sz="quarter" idx="11"/>
          </p:nvPr>
        </p:nvSpPr>
        <p:spPr>
          <a:xfrm>
            <a:off x="1050587" y="4493139"/>
            <a:ext cx="10272409" cy="1534265"/>
          </a:xfrm>
        </p:spPr>
        <p:txBody>
          <a:bodyPr/>
          <a:lstStyle/>
          <a:p>
            <a:pPr algn="ctr"/>
            <a:r>
              <a:rPr lang="zh-CN" altLang="en-US" dirty="0"/>
              <a:t>（</a:t>
            </a:r>
            <a:r>
              <a:rPr lang="en-US" altLang="zh-CN" dirty="0"/>
              <a:t>Buffer Overflow Attack</a:t>
            </a:r>
            <a:r>
              <a:rPr lang="zh-CN" altLang="en-US" dirty="0"/>
              <a:t>）</a:t>
            </a:r>
            <a:endParaRPr lang="en-US" altLang="zh-CN" dirty="0"/>
          </a:p>
          <a:p>
            <a:pPr algn="ctr"/>
            <a:r>
              <a:rPr lang="en-US" altLang="zh-CN" dirty="0"/>
              <a:t>Shellcode </a:t>
            </a:r>
            <a:r>
              <a:rPr lang="zh-CN" altLang="en-US" dirty="0"/>
              <a:t>实验，</a:t>
            </a:r>
            <a:r>
              <a:rPr lang="en-US" altLang="zh-CN" dirty="0"/>
              <a:t>Return-to-</a:t>
            </a:r>
            <a:r>
              <a:rPr lang="en-US" altLang="zh-CN" dirty="0" err="1"/>
              <a:t>libc</a:t>
            </a:r>
            <a:r>
              <a:rPr lang="zh-CN" altLang="en-US" dirty="0"/>
              <a:t>实验，</a:t>
            </a:r>
            <a:r>
              <a:rPr lang="en-US" altLang="zh-CN" dirty="0"/>
              <a:t>war-ftp 1.65</a:t>
            </a:r>
            <a:r>
              <a:rPr lang="zh-CN" altLang="en-US" dirty="0"/>
              <a:t>实验</a:t>
            </a:r>
          </a:p>
          <a:p>
            <a:pPr algn="ctr"/>
            <a:endParaRPr lang="zh-CN" altLang="en-US" dirty="0"/>
          </a:p>
          <a:p>
            <a:pPr algn="ctr"/>
            <a:endParaRPr lang="zh-CN" altLang="en-US" dirty="0"/>
          </a:p>
        </p:txBody>
      </p:sp>
    </p:spTree>
    <p:extLst>
      <p:ext uri="{BB962C8B-B14F-4D97-AF65-F5344CB8AC3E}">
        <p14:creationId xmlns:p14="http://schemas.microsoft.com/office/powerpoint/2010/main" val="321336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实验平台及参考</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77011"/>
            <a:ext cx="9845113" cy="1534265"/>
          </a:xfrm>
        </p:spPr>
        <p:txBody>
          <a:bodyPr/>
          <a:lstStyle/>
          <a:p>
            <a:r>
              <a:rPr lang="en-US" altLang="zh-CN" b="0" i="0" dirty="0">
                <a:solidFill>
                  <a:srgbClr val="121212"/>
                </a:solidFill>
                <a:effectLst/>
                <a:latin typeface="-apple-system"/>
              </a:rPr>
              <a:t>Kali Linux x32</a:t>
            </a:r>
            <a:r>
              <a:rPr lang="zh-CN" altLang="en-US" b="0" i="0" dirty="0">
                <a:solidFill>
                  <a:srgbClr val="121212"/>
                </a:solidFill>
                <a:effectLst/>
                <a:latin typeface="-apple-system"/>
              </a:rPr>
              <a:t>位系统</a:t>
            </a:r>
            <a:endParaRPr lang="en-US" altLang="zh-CN" b="0" i="0" dirty="0">
              <a:solidFill>
                <a:srgbClr val="121212"/>
              </a:solidFill>
              <a:effectLst/>
              <a:latin typeface="-apple-system"/>
            </a:endParaRPr>
          </a:p>
          <a:p>
            <a:r>
              <a:rPr lang="en-US" altLang="zh-CN" b="0" i="0" dirty="0">
                <a:solidFill>
                  <a:srgbClr val="121212"/>
                </a:solidFill>
                <a:effectLst/>
                <a:latin typeface="-apple-system"/>
              </a:rPr>
              <a:t>Windows XP SP2</a:t>
            </a:r>
            <a:r>
              <a:rPr lang="zh-CN" altLang="en-US" dirty="0">
                <a:solidFill>
                  <a:srgbClr val="121212"/>
                </a:solidFill>
                <a:latin typeface="-apple-system"/>
              </a:rPr>
              <a:t>系统</a:t>
            </a:r>
            <a:endParaRPr lang="en-US" altLang="zh-CN" dirty="0">
              <a:solidFill>
                <a:srgbClr val="121212"/>
              </a:solidFill>
              <a:latin typeface="-apple-system"/>
            </a:endParaRPr>
          </a:p>
          <a:p>
            <a:endParaRPr lang="en-US" altLang="zh-CN" b="0" i="0" dirty="0">
              <a:solidFill>
                <a:srgbClr val="121212"/>
              </a:solidFill>
              <a:effectLst/>
              <a:latin typeface="-apple-system"/>
            </a:endParaRPr>
          </a:p>
          <a:p>
            <a:r>
              <a:rPr lang="zh-CN" altLang="en-US" dirty="0">
                <a:solidFill>
                  <a:srgbClr val="121212"/>
                </a:solidFill>
                <a:latin typeface="-apple-system"/>
              </a:rPr>
              <a:t>参考：</a:t>
            </a:r>
            <a:r>
              <a:rPr lang="en-US" altLang="zh-CN" b="0" i="0" dirty="0" err="1">
                <a:solidFill>
                  <a:srgbClr val="121212"/>
                </a:solidFill>
                <a:effectLst/>
                <a:latin typeface="-apple-system"/>
              </a:rPr>
              <a:t>SeedLab</a:t>
            </a:r>
            <a:endParaRPr lang="en-US" altLang="zh-CN" b="0" i="0" dirty="0">
              <a:solidFill>
                <a:srgbClr val="121212"/>
              </a:solidFill>
              <a:effectLst/>
              <a:latin typeface="-apple-system"/>
            </a:endParaRPr>
          </a:p>
          <a:p>
            <a:r>
              <a:rPr lang="en-US" altLang="zh-CN" b="0" i="0" dirty="0">
                <a:solidFill>
                  <a:srgbClr val="121212"/>
                </a:solidFill>
                <a:effectLst/>
                <a:latin typeface="-apple-system"/>
              </a:rPr>
              <a:t>https://seedsecuritylabs.org/Labs_20.04/</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endParaRPr lang="zh-CN" altLang="en-US" sz="700" b="1" dirty="0">
              <a:latin typeface="+mj-ea"/>
              <a:ea typeface="+mj-ea"/>
            </a:endParaRPr>
          </a:p>
        </p:txBody>
      </p:sp>
      <p:pic>
        <p:nvPicPr>
          <p:cNvPr id="10" name="图片 9">
            <a:extLst>
              <a:ext uri="{FF2B5EF4-FFF2-40B4-BE49-F238E27FC236}">
                <a16:creationId xmlns:a16="http://schemas.microsoft.com/office/drawing/2014/main" id="{5174D218-457E-A6A2-F942-6BB4F1B41EF1}"/>
              </a:ext>
            </a:extLst>
          </p:cNvPr>
          <p:cNvPicPr>
            <a:picLocks noChangeAspect="1"/>
          </p:cNvPicPr>
          <p:nvPr/>
        </p:nvPicPr>
        <p:blipFill>
          <a:blip r:embed="rId2"/>
          <a:stretch>
            <a:fillRect/>
          </a:stretch>
        </p:blipFill>
        <p:spPr>
          <a:xfrm>
            <a:off x="6217920" y="4327903"/>
            <a:ext cx="5045664" cy="2570587"/>
          </a:xfrm>
          <a:prstGeom prst="rect">
            <a:avLst/>
          </a:prstGeom>
        </p:spPr>
      </p:pic>
    </p:spTree>
    <p:extLst>
      <p:ext uri="{BB962C8B-B14F-4D97-AF65-F5344CB8AC3E}">
        <p14:creationId xmlns:p14="http://schemas.microsoft.com/office/powerpoint/2010/main" val="171321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8802</TotalTime>
  <Words>700</Words>
  <Application>Microsoft Office PowerPoint</Application>
  <PresentationFormat>宽屏</PresentationFormat>
  <Paragraphs>136</Paragraphs>
  <Slides>33</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-apple-system</vt:lpstr>
      <vt:lpstr>Söhne</vt:lpstr>
      <vt:lpstr>等线</vt:lpstr>
      <vt:lpstr>微软雅黑</vt:lpstr>
      <vt:lpstr>Arial</vt:lpstr>
      <vt:lpstr>Wingdings</vt:lpstr>
      <vt:lpstr>赤霞朱主题​​</vt:lpstr>
      <vt:lpstr>缓冲区溢出攻击 原理、演示和防范</vt:lpstr>
      <vt:lpstr>缓冲区溢出介绍</vt:lpstr>
      <vt:lpstr>PowerPoint 演示文稿</vt:lpstr>
      <vt:lpstr>PowerPoint 演示文稿</vt:lpstr>
      <vt:lpstr>PowerPoint 演示文稿</vt:lpstr>
      <vt:lpstr>PowerPoint 演示文稿</vt:lpstr>
      <vt:lpstr>PowerPoint 演示文稿</vt:lpstr>
      <vt:lpstr>缓冲区溢出漏洞实验</vt:lpstr>
      <vt:lpstr>实验平台及参考</vt:lpstr>
      <vt:lpstr>PowerPoint 演示文稿</vt:lpstr>
      <vt:lpstr>shellcode实验</vt:lpstr>
      <vt:lpstr>获取shellcode地址</vt:lpstr>
      <vt:lpstr>PowerPoint 演示文稿</vt:lpstr>
      <vt:lpstr>构造badfile</vt:lpstr>
      <vt:lpstr>构造badfile</vt:lpstr>
      <vt:lpstr>开启安全编译选项对比</vt:lpstr>
      <vt:lpstr>PS. Shellcode代码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缓冲区溢出攻击的防范措施</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CSD SJTU</cp:lastModifiedBy>
  <cp:revision>559</cp:revision>
  <dcterms:created xsi:type="dcterms:W3CDTF">2019-01-23T14:14:04Z</dcterms:created>
  <dcterms:modified xsi:type="dcterms:W3CDTF">2023-08-19T08:39:02Z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